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20"/>
  </p:notesMasterIdLst>
  <p:sldIdLst>
    <p:sldId id="273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3A4616-92BC-46DB-A35E-C1841AE7041F}" type="datetimeFigureOut">
              <a:rPr lang="ru-RU" smtClean="0"/>
              <a:pPr/>
              <a:t>08.11.2014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988BDF-CF56-4E85-8048-E3515C0B48E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29255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988BDF-CF56-4E85-8048-E3515C0B48EF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988BDF-CF56-4E85-8048-E3515C0B48EF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988BDF-CF56-4E85-8048-E3515C0B48EF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988BDF-CF56-4E85-8048-E3515C0B48EF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988BDF-CF56-4E85-8048-E3515C0B48EF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988BDF-CF56-4E85-8048-E3515C0B48EF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988BDF-CF56-4E85-8048-E3515C0B48EF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988BDF-CF56-4E85-8048-E3515C0B48EF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988BDF-CF56-4E85-8048-E3515C0B48EF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988BDF-CF56-4E85-8048-E3515C0B48EF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988BDF-CF56-4E85-8048-E3515C0B48EF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988BDF-CF56-4E85-8048-E3515C0B48EF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988BDF-CF56-4E85-8048-E3515C0B48EF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988BDF-CF56-4E85-8048-E3515C0B48EF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988BDF-CF56-4E85-8048-E3515C0B48EF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988BDF-CF56-4E85-8048-E3515C0B48EF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988BDF-CF56-4E85-8048-E3515C0B48EF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988BDF-CF56-4E85-8048-E3515C0B48EF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5B3D0-1658-4E6D-98E4-FDB8D46D2E7F}" type="datetimeFigureOut">
              <a:rPr lang="ru-RU" smtClean="0"/>
              <a:pPr/>
              <a:t>08.11.2014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2554F-435D-4936-A2D0-12D371E082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5B3D0-1658-4E6D-98E4-FDB8D46D2E7F}" type="datetimeFigureOut">
              <a:rPr lang="ru-RU" smtClean="0"/>
              <a:pPr/>
              <a:t>08.11.2014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2554F-435D-4936-A2D0-12D371E082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5B3D0-1658-4E6D-98E4-FDB8D46D2E7F}" type="datetimeFigureOut">
              <a:rPr lang="ru-RU" smtClean="0"/>
              <a:pPr/>
              <a:t>08.11.2014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2554F-435D-4936-A2D0-12D371E082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5B3D0-1658-4E6D-98E4-FDB8D46D2E7F}" type="datetimeFigureOut">
              <a:rPr lang="ru-RU" smtClean="0"/>
              <a:pPr/>
              <a:t>08.11.2014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2554F-435D-4936-A2D0-12D371E082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5B3D0-1658-4E6D-98E4-FDB8D46D2E7F}" type="datetimeFigureOut">
              <a:rPr lang="ru-RU" smtClean="0"/>
              <a:pPr/>
              <a:t>08.11.2014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2554F-435D-4936-A2D0-12D371E082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5B3D0-1658-4E6D-98E4-FDB8D46D2E7F}" type="datetimeFigureOut">
              <a:rPr lang="ru-RU" smtClean="0"/>
              <a:pPr/>
              <a:t>08.11.2014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2554F-435D-4936-A2D0-12D371E082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5B3D0-1658-4E6D-98E4-FDB8D46D2E7F}" type="datetimeFigureOut">
              <a:rPr lang="ru-RU" smtClean="0"/>
              <a:pPr/>
              <a:t>08.11.2014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2554F-435D-4936-A2D0-12D371E082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5B3D0-1658-4E6D-98E4-FDB8D46D2E7F}" type="datetimeFigureOut">
              <a:rPr lang="ru-RU" smtClean="0"/>
              <a:pPr/>
              <a:t>08.11.2014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2554F-435D-4936-A2D0-12D371E082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5B3D0-1658-4E6D-98E4-FDB8D46D2E7F}" type="datetimeFigureOut">
              <a:rPr lang="ru-RU" smtClean="0"/>
              <a:pPr/>
              <a:t>08.11.2014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2554F-435D-4936-A2D0-12D371E082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5B3D0-1658-4E6D-98E4-FDB8D46D2E7F}" type="datetimeFigureOut">
              <a:rPr lang="ru-RU" smtClean="0"/>
              <a:pPr/>
              <a:t>08.11.2014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2554F-435D-4936-A2D0-12D371E082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5B3D0-1658-4E6D-98E4-FDB8D46D2E7F}" type="datetimeFigureOut">
              <a:rPr lang="ru-RU" smtClean="0"/>
              <a:pPr/>
              <a:t>08.11.2014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2554F-435D-4936-A2D0-12D371E082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95B3D0-1658-4E6D-98E4-FDB8D46D2E7F}" type="datetimeFigureOut">
              <a:rPr lang="ru-RU" smtClean="0"/>
              <a:pPr/>
              <a:t>08.11.2014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62554F-435D-4936-A2D0-12D371E082B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gif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his95.narod.ru/doc00/igor.htm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his95.narod.ru/doc00/batiy_rus.htm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his95.narod.ru/ist_02.htm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his95.narod.ru/doc00/al_nevsk.htm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his95.narod.ru/ist_03.htm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his95.narod.ru/doc00/bat_mong.htm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his95.narod.ru/zam5_4.htm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his95.narod.ru/norm_1.ht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his95.narod.ru/lec4_1.htm" TargetMode="External"/><Relationship Id="rId4" Type="http://schemas.openxmlformats.org/officeDocument/2006/relationships/hyperlink" Target="http://www.rulex.ru/01150094.htm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2000240"/>
            <a:ext cx="8286808" cy="1643074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0" lon="0" rev="6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Хронология периода «Киевская Русь»</a:t>
            </a:r>
            <a:endParaRPr lang="ru-RU" sz="4800" b="1" dirty="0">
              <a:ln w="1905"/>
              <a:solidFill>
                <a:srgbClr val="00B05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1026" name="Picture 2" descr="D:\А. Чупров Л.А презентации\Время новых усобиц\Отдых_В.Мономаха_после_охоты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3993007" cy="2857496"/>
          </a:xfrm>
          <a:prstGeom prst="rect">
            <a:avLst/>
          </a:prstGeom>
          <a:noFill/>
          <a:effectLst>
            <a:softEdge rad="635000"/>
          </a:effectLst>
        </p:spPr>
      </p:pic>
      <p:pic>
        <p:nvPicPr>
          <p:cNvPr id="1027" name="Picture 3" descr="D:\А. Чупров Л.А презентации\Время новых усобиц\Мономах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90412" y="3000372"/>
            <a:ext cx="3253588" cy="3286124"/>
          </a:xfrm>
          <a:prstGeom prst="rect">
            <a:avLst/>
          </a:prstGeom>
          <a:noFill/>
          <a:effectLst>
            <a:softEdge rad="635000"/>
          </a:effectLst>
        </p:spPr>
      </p:pic>
      <p:pic>
        <p:nvPicPr>
          <p:cNvPr id="1028" name="Picture 4" descr="D:\А. Чупров Л.А презентации\Время новых усобиц\jaroslav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2867521"/>
            <a:ext cx="2714612" cy="3990479"/>
          </a:xfrm>
          <a:prstGeom prst="rect">
            <a:avLst/>
          </a:prstGeom>
          <a:noFill/>
          <a:effectLst>
            <a:softEdge rad="635000"/>
          </a:effectLst>
        </p:spPr>
      </p:pic>
      <p:pic>
        <p:nvPicPr>
          <p:cNvPr id="1029" name="Picture 5" descr="D:\А. Чупров Л.А презентации\Время новых усобиц\010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985576" y="1"/>
            <a:ext cx="3158424" cy="2285992"/>
          </a:xfrm>
          <a:prstGeom prst="rect">
            <a:avLst/>
          </a:prstGeom>
          <a:noFill/>
          <a:effectLst>
            <a:softEdge rad="635000"/>
          </a:effectLst>
        </p:spPr>
      </p:pic>
      <p:pic>
        <p:nvPicPr>
          <p:cNvPr id="1030" name="Picture 6" descr="D:\А. Чупров Л.А презентации\Время новых усобиц\10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786050" y="3126828"/>
            <a:ext cx="3857652" cy="3731172"/>
          </a:xfrm>
          <a:prstGeom prst="rect">
            <a:avLst/>
          </a:prstGeom>
          <a:noFill/>
          <a:effectLst>
            <a:softEdge rad="635000"/>
          </a:effectLst>
        </p:spPr>
      </p:pic>
      <p:pic>
        <p:nvPicPr>
          <p:cNvPr id="1031" name="Picture 7" descr="D:\А. Чупров Л.А презентации\Время новых усобиц\002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786182" y="1"/>
            <a:ext cx="2286016" cy="2931446"/>
          </a:xfrm>
          <a:prstGeom prst="rect">
            <a:avLst/>
          </a:prstGeom>
          <a:noFill/>
          <a:effectLst>
            <a:softEdge rad="635000"/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0"/>
          <a:ext cx="9144000" cy="67157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428728"/>
                <a:gridCol w="7715272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 </a:t>
                      </a: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Редакция «Повести временных лет» игуменом Киевского </a:t>
                      </a:r>
                      <a:r>
                        <a:rPr lang="ru-RU" sz="14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Выдубицкого</a:t>
                      </a: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монастыря </a:t>
                      </a:r>
                      <a:r>
                        <a:rPr lang="ru-RU" sz="14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Сильверстом</a:t>
                      </a: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Поход Владимира Мономаха с сыновьями на половцев  «Ряд удачных походов русских князей, как видно, ослабил силы половцев и дал подчиненным </a:t>
                      </a:r>
                      <a:r>
                        <a:rPr lang="ru-RU" sz="14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торкам</a:t>
                      </a: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и печенегам освободиться от их зависимости». (С.М.Соловьев)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i="1" u="sng" dirty="0" smtClean="0"/>
                        <a:t>Смерть Владимира Мономаха </a:t>
                      </a:r>
                      <a:r>
                        <a:rPr lang="ru-RU" sz="1400" dirty="0" smtClean="0"/>
                        <a:t>«Слава его прошла по всем странам, особенно же был он страшен поганым; был он </a:t>
                      </a:r>
                      <a:r>
                        <a:rPr lang="ru-RU" sz="1400" dirty="0" err="1" smtClean="0"/>
                        <a:t>братолюбец</a:t>
                      </a:r>
                      <a:r>
                        <a:rPr lang="ru-RU" sz="1400" dirty="0" smtClean="0"/>
                        <a:t> и </a:t>
                      </a:r>
                      <a:r>
                        <a:rPr lang="ru-RU" sz="1400" dirty="0" err="1" smtClean="0"/>
                        <a:t>нищелюбец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и</a:t>
                      </a:r>
                      <a:r>
                        <a:rPr lang="ru-RU" sz="1400" dirty="0" smtClean="0"/>
                        <a:t> добрый страдалец (труженик) за Русскую землю. Духовенство плакало по нем как по святом и добром князе, потому что много почитал он монашеский и священнический чин; весь народ плакал по нем, как плачут дети по отце или по матери». (С.М.Соловьев) 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1125 - 1132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i="1" u="sng" dirty="0" smtClean="0"/>
                        <a:t>Правление Мстислава Великого</a:t>
                      </a:r>
                      <a:r>
                        <a:rPr lang="ru-RU" sz="1400" dirty="0" smtClean="0"/>
                        <a:t> Соперников ему быть не могло». (С.М.Соловьев)  «Княжение его, к несчастию кратковременное, прославилось разными успехами воинскими, которыми он желал единственно успокоить государство и восстановить древнее величие оного». (Н.М.Карамзин) 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1125 - 1157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 </a:t>
                      </a:r>
                      <a:r>
                        <a:rPr lang="ru-RU" sz="1400" i="1" u="sng" dirty="0" smtClean="0"/>
                        <a:t>Правление Юрия Долгорукого в </a:t>
                      </a:r>
                      <a:r>
                        <a:rPr lang="ru-RU" sz="1400" i="1" u="sng" dirty="0" err="1" smtClean="0"/>
                        <a:t>Ростово</a:t>
                      </a:r>
                      <a:r>
                        <a:rPr lang="ru-RU" sz="1400" i="1" u="sng" dirty="0" smtClean="0"/>
                        <a:t> - Суздальском княжестве (с 1155 — великий киевский князь).</a:t>
                      </a:r>
                      <a:r>
                        <a:rPr lang="ru-RU" sz="1400" dirty="0" smtClean="0"/>
                        <a:t>  «Георгий властолюбивый, но беспечный, прозванный Долгоруким, знаменит в нашей истории гражданским образованием восточного края древней России, в коем он провел все цветущие лета своей жизни. Распространив там веру христианскую, сей князь строил церкви в Суздале, Владимире, на берегах Нерли...» (Н.М.Карамзин) 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1126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 </a:t>
                      </a:r>
                      <a:r>
                        <a:rPr lang="ru-RU" sz="1400" i="1" u="sng" dirty="0" smtClean="0"/>
                        <a:t>Первое избрание новгородского посадника вечем из числа новгородских бояре .</a:t>
                      </a:r>
                      <a:r>
                        <a:rPr lang="ru-RU" sz="1400" dirty="0" smtClean="0"/>
                        <a:t>  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1127 - 1130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 </a:t>
                      </a:r>
                      <a:r>
                        <a:rPr lang="ru-RU" sz="1400" i="1" u="sng" dirty="0" smtClean="0"/>
                        <a:t>Борьба великого князя Мстислава с полоцкими удельными князьями. Ссылка полоцких князей в Византию </a:t>
                      </a:r>
                      <a:r>
                        <a:rPr lang="ru-RU" sz="1400" dirty="0" smtClean="0"/>
                        <a:t>  «</a:t>
                      </a:r>
                      <a:r>
                        <a:rPr lang="ru-RU" sz="1400" dirty="0" err="1" smtClean="0"/>
                        <a:t>Давыда</a:t>
                      </a:r>
                      <a:r>
                        <a:rPr lang="ru-RU" sz="1400" dirty="0" smtClean="0"/>
                        <a:t>, Ростислава и Святослава </a:t>
                      </a:r>
                      <a:r>
                        <a:rPr lang="ru-RU" sz="1400" dirty="0" err="1" smtClean="0"/>
                        <a:t>Всеславичей</a:t>
                      </a:r>
                      <a:r>
                        <a:rPr lang="ru-RU" sz="1400" dirty="0" smtClean="0"/>
                        <a:t> вместе с племянниками их </a:t>
                      </a:r>
                      <a:r>
                        <a:rPr lang="ru-RU" sz="1400" dirty="0" err="1" smtClean="0"/>
                        <a:t>Рогволодовичами</a:t>
                      </a:r>
                      <a:r>
                        <a:rPr lang="ru-RU" sz="1400" dirty="0" smtClean="0"/>
                        <a:t> посадили в три лодки и заточили в Царьград... По городам полоцким, говорил летописец, Мстислав посажал своих посадников...» (С.М.Соловьев) 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 </a:t>
                      </a:r>
                      <a:r>
                        <a:rPr lang="ru-RU" sz="1400" i="1" u="sng" dirty="0" smtClean="0"/>
                        <a:t>Поход сыновей Мстислава на чудь.</a:t>
                      </a:r>
                      <a:r>
                        <a:rPr lang="ru-RU" sz="1400" dirty="0" smtClean="0"/>
                        <a:t>    Самих врагов перебили, хоромы пожгли, жен и детей привели домой. 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1131 - 1132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 </a:t>
                      </a:r>
                      <a:r>
                        <a:rPr lang="ru-RU" sz="1400" i="1" u="sng" dirty="0" smtClean="0"/>
                        <a:t>Успешный поход Мстислава на Литву.</a:t>
                      </a:r>
                      <a:r>
                        <a:rPr lang="ru-RU" sz="1400" dirty="0" smtClean="0"/>
                        <a:t>  «Поход был удачен; Литву ожгли по обыкновению, но на возвратном пути киевские полки пошли отдельно от княжеской дружины; литовцы настигли их и побили много народу». (С.М.Соловьев) 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0"/>
          <a:ext cx="9144000" cy="6858002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500166"/>
                <a:gridCol w="7643834"/>
              </a:tblGrid>
              <a:tr h="63873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1132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 </a:t>
                      </a: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Передача власти в Киеве брату Мстислава Ярополку.  Мстислав вместе с киевским княжением передал Ярополку заботу о своих детях, поскольку своих детей у Ярополка не было. </a:t>
                      </a:r>
                    </a:p>
                  </a:txBody>
                  <a:tcPr/>
                </a:tc>
              </a:tr>
              <a:tr h="80682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1136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Восстание в Новгороде. Изгнание князя Всеволода Мстиславовича, начало Новгородской республики.  Новгород раньше других земель начал борьбу за независимость от Киева. бояре , обладавшее значительной экономической мощью, сумело победить князя в борьбе за власть. </a:t>
                      </a:r>
                    </a:p>
                  </a:txBody>
                  <a:tcPr/>
                </a:tc>
              </a:tr>
              <a:tr h="80682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1132 - 1139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i="1" u="sng" dirty="0" smtClean="0"/>
                        <a:t>Борьба Ярополка с </a:t>
                      </a:r>
                      <a:r>
                        <a:rPr lang="ru-RU" sz="1400" i="1" u="sng" dirty="0" err="1" smtClean="0"/>
                        <a:t>Ольговичами</a:t>
                      </a:r>
                      <a:r>
                        <a:rPr lang="ru-RU" sz="1400" i="1" u="sng" dirty="0" smtClean="0"/>
                        <a:t> </a:t>
                      </a:r>
                      <a:r>
                        <a:rPr lang="ru-RU" sz="1400" dirty="0" smtClean="0"/>
                        <a:t>Заключенный в 1139 году мир положил конец усобицам на юге Руси. Ярополк Владимирович сильно напоминал Мстислава своим мужеством и удачливостью в походах, нравственными качествами. </a:t>
                      </a:r>
                      <a:endParaRPr lang="ru-RU" sz="1400" dirty="0"/>
                    </a:p>
                  </a:txBody>
                  <a:tcPr/>
                </a:tc>
              </a:tr>
              <a:tr h="80682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1146 - 1154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i="1" u="sng" dirty="0" smtClean="0"/>
                        <a:t>Правление великого князя Изяслава Мстиславовича.</a:t>
                      </a:r>
                      <a:r>
                        <a:rPr lang="ru-RU" sz="1400" dirty="0" smtClean="0"/>
                        <a:t>«Изяслав мог бы обещать себе и подданным дни счастливые, ибо народ любил его; но история сего времени не представляет нам ничего, кроме злодейств междоусобиц». (Н.М.Карамзин) </a:t>
                      </a:r>
                      <a:endParaRPr lang="ru-RU" sz="1400" dirty="0"/>
                    </a:p>
                  </a:txBody>
                  <a:tcPr/>
                </a:tc>
              </a:tr>
              <a:tr h="80682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1147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. </a:t>
                      </a:r>
                      <a:r>
                        <a:rPr lang="ru-RU" sz="1400" i="1" u="sng" dirty="0" smtClean="0"/>
                        <a:t>Первое летописное известие о Москве </a:t>
                      </a:r>
                      <a:r>
                        <a:rPr lang="ru-RU" sz="1400" dirty="0" smtClean="0"/>
                        <a:t> «Москва впервые является в летописном рассказе со значением пограничного пункта между Суздальским и </a:t>
                      </a:r>
                      <a:r>
                        <a:rPr lang="ru-RU" sz="1400" dirty="0" err="1" smtClean="0"/>
                        <a:t>Чернигово</a:t>
                      </a:r>
                      <a:r>
                        <a:rPr lang="ru-RU" sz="1400" dirty="0" smtClean="0"/>
                        <a:t> - Северским краем». (В.О.Ключевский) </a:t>
                      </a:r>
                    </a:p>
                  </a:txBody>
                  <a:tcPr/>
                </a:tc>
              </a:tr>
              <a:tr h="5715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1152 - 1187 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 </a:t>
                      </a:r>
                      <a:r>
                        <a:rPr lang="ru-RU" sz="1400" i="1" u="sng" dirty="0" smtClean="0"/>
                        <a:t>Правление Ярослава </a:t>
                      </a:r>
                      <a:r>
                        <a:rPr lang="ru-RU" sz="1400" i="1" u="sng" dirty="0" err="1" smtClean="0"/>
                        <a:t>Осмомысла</a:t>
                      </a:r>
                      <a:r>
                        <a:rPr lang="ru-RU" sz="1400" i="1" u="sng" dirty="0" smtClean="0"/>
                        <a:t> в Галицком княжестве.</a:t>
                      </a:r>
                      <a:r>
                        <a:rPr lang="ru-RU" sz="1400" dirty="0" smtClean="0"/>
                        <a:t>   Княжение Ярослава было ознаменовано возвышением Галицкого княжества во второй половине XII в. </a:t>
                      </a:r>
                      <a:endParaRPr lang="ru-RU" sz="1400" dirty="0"/>
                    </a:p>
                  </a:txBody>
                  <a:tcPr/>
                </a:tc>
              </a:tr>
              <a:tr h="80682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1157 - 1159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. </a:t>
                      </a:r>
                      <a:r>
                        <a:rPr lang="ru-RU" sz="1400" i="1" u="sng" dirty="0" smtClean="0"/>
                        <a:t>Успешный поход Мстислава на Литву.</a:t>
                      </a:r>
                      <a:r>
                        <a:rPr lang="ru-RU" sz="1400" dirty="0" smtClean="0"/>
                        <a:t>  «Поход был удачен; Литву ожгли по обыкновению, но на возвратном пути киевские полки пошли отдельно от княжеской дружины; литовцы настигли их и побили много народу». (С.М.Соловьев) </a:t>
                      </a:r>
                      <a:endParaRPr lang="ru-RU" sz="1400" dirty="0"/>
                    </a:p>
                  </a:txBody>
                  <a:tcPr/>
                </a:tc>
              </a:tr>
              <a:tr h="104214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1157 - 1174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i="1" u="sng" dirty="0" smtClean="0"/>
                        <a:t>Правление Андрея Юрьевича </a:t>
                      </a:r>
                      <a:r>
                        <a:rPr lang="ru-RU" sz="1400" i="1" u="sng" dirty="0" err="1" smtClean="0"/>
                        <a:t>Боголюбского</a:t>
                      </a:r>
                      <a:r>
                        <a:rPr lang="ru-RU" sz="1400" i="1" u="sng" dirty="0" smtClean="0"/>
                        <a:t> во </a:t>
                      </a:r>
                      <a:r>
                        <a:rPr lang="ru-RU" sz="1400" i="1" u="sng" dirty="0" err="1" smtClean="0"/>
                        <a:t>Владимиро</a:t>
                      </a:r>
                      <a:r>
                        <a:rPr lang="ru-RU" sz="1400" i="1" u="sng" dirty="0" smtClean="0"/>
                        <a:t> - Суздальской земле.</a:t>
                      </a:r>
                      <a:r>
                        <a:rPr lang="ru-RU" sz="1400" i="1" dirty="0" smtClean="0"/>
                        <a:t> </a:t>
                      </a:r>
                      <a:r>
                        <a:rPr lang="ru-RU" sz="1400" dirty="0" smtClean="0"/>
                        <a:t>«Имея не только доброе сердце, но и разум превосходный, он видел ясно причину государственных бедствий и хотел спасти от них по крайней мере свою область: то есть отменил несчастную систему уделов, княжил единовластно и не давал городов ни братьям, ни сыновьям». (Н.М Карамзин) </a:t>
                      </a:r>
                      <a:endParaRPr lang="ru-RU" sz="1400" dirty="0"/>
                    </a:p>
                  </a:txBody>
                  <a:tcPr/>
                </a:tc>
              </a:tr>
              <a:tr h="5715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1158 - 1161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i="1" u="sng" dirty="0" smtClean="0"/>
                        <a:t>Постройка Успенского собора во Владимире.</a:t>
                      </a:r>
                      <a:r>
                        <a:rPr lang="ru-RU" sz="1400" dirty="0" smtClean="0"/>
                        <a:t>  В скором времени Успенский собор стал кафедральным собором православной церкви на Руси. 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0"/>
          <a:ext cx="9144000" cy="673608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643042"/>
                <a:gridCol w="7500958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1166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Возведение церкви Покрова на Нерли Один из самых красивых храмов Северо-Восточной Руси.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1169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i="1" u="sng" dirty="0" smtClean="0"/>
                        <a:t>Взятие Киева Андреем </a:t>
                      </a:r>
                      <a:r>
                        <a:rPr lang="ru-RU" sz="1400" i="1" u="sng" dirty="0" err="1" smtClean="0"/>
                        <a:t>Боголюбским</a:t>
                      </a:r>
                      <a:r>
                        <a:rPr lang="ru-RU" sz="1400" i="1" u="sng" dirty="0" smtClean="0"/>
                        <a:t>. Перенесение центра из Киева во Владимир.</a:t>
                      </a:r>
                      <a:r>
                        <a:rPr lang="ru-RU" sz="1400" dirty="0" smtClean="0"/>
                        <a:t> «Андрей отдал Киев брату своему Глебу; но сей город навсегда утратил право называться столицею отечества. Глеб и преемники его уже зависели от Андрея, который с того времени сделался истинным великим князем России; и таким образом город Владимир, новый и еще бедный в сравнении с древнею столицею, заступил ее место, обязанный своею </a:t>
                      </a:r>
                      <a:r>
                        <a:rPr lang="ru-RU" sz="1400" dirty="0" err="1" smtClean="0"/>
                        <a:t>знаменитостию</a:t>
                      </a:r>
                      <a:r>
                        <a:rPr lang="ru-RU" sz="1400" dirty="0" smtClean="0"/>
                        <a:t> нелюбви Андреевой к южной России». (Н.М.  Карамзин)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1170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i="1" u="sng" dirty="0" smtClean="0"/>
                        <a:t>Поражение Андрея </a:t>
                      </a:r>
                      <a:r>
                        <a:rPr lang="ru-RU" sz="1400" i="1" u="sng" dirty="0" err="1" smtClean="0"/>
                        <a:t>Боголюбского</a:t>
                      </a:r>
                      <a:r>
                        <a:rPr lang="ru-RU" sz="1400" i="1" u="sng" dirty="0" smtClean="0"/>
                        <a:t> и его союзников от новгородцев.  </a:t>
                      </a:r>
                      <a:r>
                        <a:rPr lang="ru-RU" sz="1400" dirty="0" smtClean="0"/>
                        <a:t>«Несколько раз с обеих сторон съезжались для переговоров и не могли согласиться; в четвертый день (25 февраля) началась битва кровопролитная, ужасная... Стрелы сыпались градом: рассказывают, что одна из них, пущенная воином суздальским, ударилась в икону; что сия икона в то же мгновение обратилась лицом к городу; что слезы капали на </a:t>
                      </a:r>
                      <a:r>
                        <a:rPr lang="ru-RU" sz="1400" dirty="0" err="1" smtClean="0"/>
                        <a:t>фелон</a:t>
                      </a:r>
                      <a:r>
                        <a:rPr lang="ru-RU" sz="1400" dirty="0" smtClean="0"/>
                        <a:t> архиепископа и что гнев Небесный навел внезапный ужас на полки осаждающих. Новгородцы одержали блестящую победу». (Н.М. Карамзин) 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28 июня 1174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 </a:t>
                      </a:r>
                      <a:r>
                        <a:rPr lang="ru-RU" sz="1400" i="1" u="sng" dirty="0" smtClean="0"/>
                        <a:t>Убийство князя Андрея </a:t>
                      </a:r>
                      <a:r>
                        <a:rPr lang="ru-RU" sz="1400" i="1" u="sng" dirty="0" err="1" smtClean="0"/>
                        <a:t>Боголюбского</a:t>
                      </a:r>
                      <a:r>
                        <a:rPr lang="ru-RU" sz="1400" i="1" u="sng" dirty="0" smtClean="0"/>
                        <a:t> бояре </a:t>
                      </a:r>
                      <a:r>
                        <a:rPr lang="ru-RU" sz="1400" i="1" u="sng" dirty="0" err="1" smtClean="0"/>
                        <a:t>Кучковичами</a:t>
                      </a:r>
                      <a:r>
                        <a:rPr lang="ru-RU" sz="1400" i="1" u="sng" dirty="0" smtClean="0"/>
                        <a:t>.</a:t>
                      </a:r>
                      <a:r>
                        <a:rPr lang="ru-RU" sz="1400" dirty="0" smtClean="0"/>
                        <a:t>  «Андрей упал под ударами; убийцы, думая, что дело кончено, взяли своего раненого и пошли вон из спальни... Но как скоро они вышли, Андрей поднялся на ноги и пошел под сени, громко стоная; убийцы услыхали стоны и возвратились назад... Войдя в спальню и видя, что его тут нет, зажгли свечи и нашли князя по кровавому следу: Андрей сидел за лестничным столпом; на этот раз борьба не могла быть продолжительная с ослабевшим от ран князем». (С.М. Соловьев)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1174 - 1176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 </a:t>
                      </a:r>
                      <a:r>
                        <a:rPr lang="ru-RU" sz="1400" i="1" u="sng" dirty="0" smtClean="0"/>
                        <a:t>Великий князь Михаил Юрьевич.  </a:t>
                      </a:r>
                      <a:r>
                        <a:rPr lang="ru-RU" sz="1400" dirty="0" smtClean="0"/>
                        <a:t>  «Сограждане отворили ворота Михаилу и с </a:t>
                      </a:r>
                      <a:r>
                        <a:rPr lang="ru-RU" sz="1400" dirty="0" err="1" smtClean="0"/>
                        <a:t>радостию</a:t>
                      </a:r>
                      <a:r>
                        <a:rPr lang="ru-RU" sz="1400" dirty="0" smtClean="0"/>
                        <a:t> назвали его князем своим... Таким образом Михаил наследовал великое княжение Андрееве; объехал разные области; везде учинил порядок; везде пекся о народном спокойствии». (Н.М. Карамзин)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1176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i="1" u="sng" dirty="0" smtClean="0"/>
                        <a:t>Смерть великого князя Михаила.  </a:t>
                      </a:r>
                      <a:r>
                        <a:rPr lang="ru-RU" sz="1400" dirty="0" smtClean="0"/>
                        <a:t>  «Жив в веке суровом, мятежном, он не запятнал себя ни </a:t>
                      </a:r>
                      <a:r>
                        <a:rPr lang="ru-RU" sz="1400" dirty="0" err="1" smtClean="0"/>
                        <a:t>жестокостию</a:t>
                      </a:r>
                      <a:r>
                        <a:rPr lang="ru-RU" sz="1400" dirty="0" smtClean="0"/>
                        <a:t>, </a:t>
                      </a:r>
                      <a:r>
                        <a:rPr lang="ru-RU" sz="1400" dirty="0" err="1" smtClean="0"/>
                        <a:t>ни</a:t>
                      </a:r>
                      <a:r>
                        <a:rPr lang="ru-RU" sz="1400" dirty="0" smtClean="0"/>
                        <a:t> вероломством и любил спокойствие народа более власти. Новейшие летописцы уверяют, что Михаил казнил многих убийц Андреевых; но современные не говорят о том». (Н.М. Карамзин) 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0"/>
          <a:ext cx="9144000" cy="6857998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428728"/>
                <a:gridCol w="7715272"/>
              </a:tblGrid>
              <a:tr h="153410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1176 - 1212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Правление Всеволода Большое Гнездо во Владимире    С.М.Соловьев характеризует Всеволода как политика осторожного, но целеустремленного в деле увеличения своих земель. «Княжение его во многом было продолжением внешней и внутренней политики Андрея. Подобно старшему брату Всеволод заставил признать себя великим князем всей русской земли и подобно ему же не поехал в Киев сесть на стол отца и деда. Он правил южной Русью с берегов далекой </a:t>
                      </a:r>
                      <a:r>
                        <a:rPr lang="ru-RU" sz="14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Клязьмы</a:t>
                      </a: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; в Киеве князья садились с его руки». (В.О. Ключевский) </a:t>
                      </a:r>
                    </a:p>
                  </a:txBody>
                  <a:tcPr/>
                </a:tc>
              </a:tr>
              <a:tr h="105682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27 июня 1176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 </a:t>
                      </a:r>
                      <a:r>
                        <a:rPr lang="ru-RU" sz="1400" i="1" u="sng" dirty="0" smtClean="0"/>
                        <a:t>Битва Всеволода с Мстиславом, племянником Михаила.</a:t>
                      </a:r>
                      <a:r>
                        <a:rPr lang="ru-RU" sz="1400" dirty="0" smtClean="0"/>
                        <a:t> «Сей князь... собрал многочисленную дружину, бояре , гридней, так называемых пасынков, или отроков боярских и шел с ними ко Владимиру... Всеволод... ударил на неприятеля, рассеял его и с торжеством возвратился в столицу». (Н.М.Карамзин) </a:t>
                      </a:r>
                    </a:p>
                  </a:txBody>
                  <a:tcPr/>
                </a:tc>
              </a:tr>
              <a:tr h="81818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1185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i="1" u="sng" dirty="0" smtClean="0"/>
                        <a:t>Поход Новгород - Северского князя Игоря на половцев. (</a:t>
                      </a:r>
                      <a:r>
                        <a:rPr lang="ru-RU" sz="1400" b="1" i="1" u="sng" dirty="0" smtClean="0">
                          <a:hlinkClick r:id="rId3"/>
                        </a:rPr>
                        <a:t>«Слово о полку Игореве»</a:t>
                      </a:r>
                      <a:r>
                        <a:rPr lang="ru-RU" sz="1400" i="1" u="sng" dirty="0" smtClean="0"/>
                        <a:t>).</a:t>
                      </a:r>
                      <a:r>
                        <a:rPr lang="ru-RU" sz="1400" dirty="0" smtClean="0"/>
                        <a:t>Главной причиной поражения Руси в борьбе со степью автор «Слова» называет междоусобные смуты среди русских князей. </a:t>
                      </a:r>
                    </a:p>
                  </a:txBody>
                  <a:tcPr/>
                </a:tc>
              </a:tr>
              <a:tr h="81818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лето 1185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 </a:t>
                      </a:r>
                      <a:r>
                        <a:rPr lang="ru-RU" sz="1400" i="1" u="sng" dirty="0" smtClean="0"/>
                        <a:t>Поход половецкого хана </a:t>
                      </a:r>
                      <a:r>
                        <a:rPr lang="ru-RU" sz="1400" i="1" u="sng" dirty="0" err="1" smtClean="0"/>
                        <a:t>Кончака</a:t>
                      </a:r>
                      <a:r>
                        <a:rPr lang="ru-RU" sz="1400" i="1" u="sng" dirty="0" smtClean="0"/>
                        <a:t> на Русь.</a:t>
                      </a:r>
                      <a:r>
                        <a:rPr lang="ru-RU" sz="1400" dirty="0" smtClean="0"/>
                        <a:t>  «Половцы..., опустошив множество сел близ Путивля и напомнив россиянам бедственные времена Всеволода I или Святополка - Михаила, ушли, обремененные пленниками, в свои вежи». (Н.М. Карамзин) </a:t>
                      </a:r>
                      <a:endParaRPr lang="ru-RU" sz="1400" dirty="0"/>
                    </a:p>
                  </a:txBody>
                  <a:tcPr/>
                </a:tc>
              </a:tr>
              <a:tr h="41477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1194 - 1197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i="1" u="sng" dirty="0" smtClean="0"/>
                        <a:t>Постройка Дмитриевского собора во Владимире. </a:t>
                      </a:r>
                      <a:r>
                        <a:rPr lang="ru-RU" sz="1400" dirty="0" smtClean="0"/>
                        <a:t>  </a:t>
                      </a:r>
                      <a:endParaRPr lang="ru-RU" sz="1400" dirty="0"/>
                    </a:p>
                  </a:txBody>
                  <a:tcPr/>
                </a:tc>
              </a:tr>
              <a:tr h="5795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около 1202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i="1" u="sng" dirty="0" smtClean="0"/>
                        <a:t>Основание Ордена Меченосцев и начало продвижения его на восток.</a:t>
                      </a:r>
                      <a:r>
                        <a:rPr lang="ru-RU" sz="1400" dirty="0" smtClean="0"/>
                        <a:t> «Крест и меч были символом сего нового братства» . </a:t>
                      </a:r>
                      <a:endParaRPr lang="ru-RU" sz="1400" dirty="0"/>
                    </a:p>
                  </a:txBody>
                  <a:tcPr/>
                </a:tc>
              </a:tr>
              <a:tr h="81818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1205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i="1" u="sng" dirty="0" smtClean="0"/>
                        <a:t>Гибель князя Романа Галицкого.</a:t>
                      </a:r>
                      <a:r>
                        <a:rPr lang="ru-RU" sz="1400" dirty="0" smtClean="0"/>
                        <a:t> «Роман, называемый в Волынской летописи Великим и самодержцем всея Руси, надолго оставил память блестящих воинских дел своих...» (Н.М. Карамзин) </a:t>
                      </a:r>
                    </a:p>
                  </a:txBody>
                  <a:tcPr/>
                </a:tc>
              </a:tr>
              <a:tr h="81818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1206 - 1227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i="1" u="sng" dirty="0" smtClean="0"/>
                        <a:t>Правление </a:t>
                      </a:r>
                      <a:r>
                        <a:rPr lang="ru-RU" sz="1400" i="1" u="sng" dirty="0" err="1" smtClean="0"/>
                        <a:t>Темучина</a:t>
                      </a:r>
                      <a:r>
                        <a:rPr lang="ru-RU" sz="1400" i="1" u="sng" dirty="0" smtClean="0"/>
                        <a:t>, провозглашенного «великим ханом монголов» и принявшего имя Чингисхана.</a:t>
                      </a:r>
                      <a:r>
                        <a:rPr lang="ru-RU" sz="1400" dirty="0" smtClean="0"/>
                        <a:t> За короткое время Чингисхан создал крупнейшее в мировой истории государство, простиравшееся от Тихого океана до Черного моря. 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0"/>
          <a:ext cx="9144000" cy="66141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741688"/>
                <a:gridCol w="7402312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1209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Первое летописное упоминание о Твери.    Вскоре Тверь наряду с Москвой стала опаснейшей соперницей традиционных центров княжений и претендовала на ведущее положение в Русской земле.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 апреля 1212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 </a:t>
                      </a:r>
                      <a:r>
                        <a:rPr lang="ru-RU" sz="1400" i="1" u="sng" dirty="0" smtClean="0"/>
                        <a:t>Смерть великого князя Всеволода Юрьевича Большое Гнездо.</a:t>
                      </a:r>
                      <a:r>
                        <a:rPr lang="ru-RU" sz="1400" dirty="0" smtClean="0"/>
                        <a:t> «Сей государь, называемый в летописях Великим, княжил счастливо, благоразумно от самой юности и строго соблюдал правосудие». (Н.М. Карамзин) 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 </a:t>
                      </a:r>
                      <a:r>
                        <a:rPr lang="ru-RU" sz="1400" i="1" u="sng" dirty="0" smtClean="0"/>
                        <a:t>Первая усобица между сыновьями Всеволода.</a:t>
                      </a:r>
                      <a:r>
                        <a:rPr lang="ru-RU" sz="1400" dirty="0" smtClean="0"/>
                        <a:t> «Константин не мог спокойно сносить потерю старшинства; по словам летописи, он разгорелся яростью, воздвигнул брови свои гневом на брата Юрия и на всех думцев которые присоветовали старому Всеволоду отнять у него старшинство, и тотчас же наступило сильное волнение в Суздальской земле...» (С.М. Соловьев) 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1212 - 1216 1218 - 1238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i="1" u="sng" dirty="0" smtClean="0"/>
                        <a:t>Княжение Юрия Всеволодовича во Владимире. </a:t>
                      </a:r>
                      <a:r>
                        <a:rPr lang="ru-RU" sz="1400" dirty="0" smtClean="0"/>
                        <a:t>Княжение Юрий отстоял после военной и дипломатической победы над Константином и другим своим братом — Владимиром.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1216 - 1218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 </a:t>
                      </a:r>
                      <a:r>
                        <a:rPr lang="ru-RU" sz="1400" i="1" u="sng" dirty="0" smtClean="0"/>
                        <a:t>Княжение Константина Всеволодовича во Владимире.</a:t>
                      </a:r>
                      <a:r>
                        <a:rPr lang="ru-RU" sz="1400" dirty="0" smtClean="0"/>
                        <a:t>  «Слабый здоровьем Константин недолго </a:t>
                      </a:r>
                      <a:r>
                        <a:rPr lang="ru-RU" sz="1400" dirty="0" err="1" smtClean="0"/>
                        <a:t>накняжил</a:t>
                      </a:r>
                      <a:r>
                        <a:rPr lang="ru-RU" sz="1400" dirty="0" smtClean="0"/>
                        <a:t> во Владимире, он чувствовал приближение смерти, видел сыновей своих несовершеннолетними и потому спешил помириться с братом Юрием, чтоб не оставить в нем для последних опасного врага: уже в следующем 1217 году он вызвал к себе Юрия, дал ему Суздаль, обещал и Владимир по своей смерти, много дарил и заставил поцеловать крест, разумеется, на том, чтобы быть отцом для племянников». (С.М.Соловьев)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1212 - 1238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i="1" u="sng" dirty="0" smtClean="0"/>
                        <a:t>Правление великого князя Мстислава Романовича в Киеве.  </a:t>
                      </a:r>
                      <a:r>
                        <a:rPr lang="ru-RU" sz="1400" dirty="0" smtClean="0"/>
                        <a:t>Будучи киевским князем, Мстислав ставил в Новгороде князя, сначала Святослава, потом — Всеволода. «Князь, знаменитый подвигами славными, но бесполезными, показавший явно несостоятельность старой, Южной Руси, неспособность ее к дальнейшему государственному развитию». (С.М. Соловьев) 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1221 - 1264.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 </a:t>
                      </a:r>
                      <a:r>
                        <a:rPr lang="ru-RU" sz="1400" i="1" u="sng" dirty="0" smtClean="0"/>
                        <a:t>Правление Даниила Романовича сначала во </a:t>
                      </a:r>
                      <a:r>
                        <a:rPr lang="ru-RU" sz="1400" i="1" u="sng" dirty="0" err="1" smtClean="0"/>
                        <a:t>Владимиро</a:t>
                      </a:r>
                      <a:r>
                        <a:rPr lang="ru-RU" sz="1400" i="1" u="sng" dirty="0" smtClean="0"/>
                        <a:t> - Волынском княжестве, а затем (с 1238) — в Галицкой земле.</a:t>
                      </a:r>
                      <a:r>
                        <a:rPr lang="ru-RU" sz="1400" dirty="0" smtClean="0"/>
                        <a:t>   В княжение Даниила волынские и </a:t>
                      </a:r>
                      <a:r>
                        <a:rPr lang="ru-RU" sz="1400" dirty="0" err="1" smtClean="0"/>
                        <a:t>галицкие</a:t>
                      </a:r>
                      <a:r>
                        <a:rPr lang="ru-RU" sz="1400" dirty="0" smtClean="0"/>
                        <a:t> земли значительно усилились: экономический подъем сопровождался ростом военной мощи и политического могущества этих территорий. 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-24"/>
          <a:ext cx="9144000" cy="6858023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571604"/>
                <a:gridCol w="7572396"/>
              </a:tblGrid>
              <a:tr h="98808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Основание Нижнего Новгорода великим князем Юрием Всеволодовичем на месте разрушенного им мордовского городка. В скором времени в этом месте поселилось множество людей, привлеченных выгодами торговли. </a:t>
                      </a:r>
                    </a:p>
                  </a:txBody>
                  <a:tcPr/>
                </a:tc>
              </a:tr>
              <a:tr h="541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1223, 31 мая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i="1" u="sng" dirty="0" smtClean="0"/>
                        <a:t>Битва на реке Калке   </a:t>
                      </a:r>
                      <a:r>
                        <a:rPr lang="ru-RU" sz="1400" dirty="0" smtClean="0"/>
                        <a:t>Поражение русско-половецких сил. Причины: отсутствие единого командования у русских, умелые действия монгол. </a:t>
                      </a:r>
                      <a:endParaRPr lang="ru-RU" sz="1400" dirty="0"/>
                    </a:p>
                  </a:txBody>
                  <a:tcPr/>
                </a:tc>
              </a:tr>
              <a:tr h="76495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 </a:t>
                      </a:r>
                      <a:r>
                        <a:rPr lang="ru-RU" sz="1400" i="1" u="sng" dirty="0" smtClean="0"/>
                        <a:t>Осада и взятие Юрьева рыцарями ордена меченосцев  </a:t>
                      </a:r>
                      <a:r>
                        <a:rPr lang="ru-RU" sz="1400" dirty="0" smtClean="0"/>
                        <a:t>Агрессивные устремления крестоносцев становились все более ощутимыми не только по отношению к коренному населению Прибалтики, но и русских поселений в этом регионе. </a:t>
                      </a:r>
                    </a:p>
                  </a:txBody>
                  <a:tcPr/>
                </a:tc>
              </a:tr>
              <a:tr h="541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1227 - 1255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 </a:t>
                      </a:r>
                      <a:r>
                        <a:rPr lang="ru-RU" sz="1400" i="1" u="sng" dirty="0" smtClean="0"/>
                        <a:t>Правление хана Батыя</a:t>
                      </a:r>
                      <a:r>
                        <a:rPr lang="ru-RU" sz="1400" dirty="0" smtClean="0"/>
                        <a:t> С именем этого полководца связывают начало завоевания Северо-Восточной Руси. </a:t>
                      </a:r>
                    </a:p>
                  </a:txBody>
                  <a:tcPr/>
                </a:tc>
              </a:tr>
              <a:tr h="76495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1237 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u="sng" dirty="0" smtClean="0"/>
                        <a:t>Начало монгольского завоевания Руси.</a:t>
                      </a:r>
                      <a:endParaRPr lang="ru-RU" sz="1400" b="1" dirty="0" smtClean="0"/>
                    </a:p>
                    <a:p>
                      <a:r>
                        <a:rPr lang="ru-RU" sz="1400" dirty="0" smtClean="0"/>
                        <a:t>  </a:t>
                      </a:r>
                      <a:r>
                        <a:rPr lang="ru-RU" sz="1400" i="1" u="sng" dirty="0" smtClean="0"/>
                        <a:t>Нападение Батыя на Рязанское княжество</a:t>
                      </a:r>
                      <a:r>
                        <a:rPr lang="ru-RU" sz="1400" dirty="0" smtClean="0"/>
                        <a:t>. После отказа русских платить десятину монголы захватывают и сжигают Рязань, уничтожают население. </a:t>
                      </a:r>
                    </a:p>
                  </a:txBody>
                  <a:tcPr/>
                </a:tc>
              </a:tr>
              <a:tr h="76495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1237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i="1" dirty="0" smtClean="0"/>
                        <a:t>  </a:t>
                      </a:r>
                      <a:r>
                        <a:rPr lang="ru-RU" sz="1400" i="1" u="sng" dirty="0" smtClean="0"/>
                        <a:t>Основание Ливонского ордена</a:t>
                      </a:r>
                      <a:r>
                        <a:rPr lang="ru-RU" sz="1400" i="1" dirty="0" smtClean="0"/>
                        <a:t>.</a:t>
                      </a:r>
                      <a:r>
                        <a:rPr lang="ru-RU" sz="1400" dirty="0" smtClean="0"/>
                        <a:t> Главная военно-колонизационная опора Ватикана в Восточной Европе. Л.Н.Гумилев считал, что главной опасностью для Руси были не монголы, а феодалы Западной Европы. </a:t>
                      </a:r>
                      <a:endParaRPr lang="ru-RU" sz="1400" dirty="0"/>
                    </a:p>
                  </a:txBody>
                  <a:tcPr/>
                </a:tc>
              </a:tr>
              <a:tr h="38778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1237-1238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   </a:t>
                      </a:r>
                      <a:r>
                        <a:rPr lang="ru-RU" sz="1400" b="1" i="1" dirty="0" smtClean="0">
                          <a:hlinkClick r:id="rId3"/>
                        </a:rPr>
                        <a:t>Нашествие хана Батыя на Северо-Восточную Русь.</a:t>
                      </a:r>
                      <a:endParaRPr lang="ru-RU" sz="14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10361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15 - 21 декабря 1237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  </a:t>
                      </a:r>
                      <a:r>
                        <a:rPr lang="ru-RU" sz="1400" i="1" u="sng" dirty="0" smtClean="0"/>
                        <a:t>Осада и взятие монголами Рязани</a:t>
                      </a:r>
                      <a:r>
                        <a:rPr lang="ru-RU" sz="1400" dirty="0" smtClean="0"/>
                        <a:t>. «В шестой день, декабря 21 (1237 г.), поутру, изготовив лестницы, татары начали действовать стенобитными орудиями и зажгли крепость; сквозь дым и пламя вломились в улицы, истребляя все огнем и мечом. Князь, супруга, мать его, бояре, народ были жертвою их свирепости. </a:t>
                      </a:r>
                      <a:r>
                        <a:rPr lang="ru-RU" sz="1400" dirty="0" err="1" smtClean="0"/>
                        <a:t>Веселяся</a:t>
                      </a:r>
                      <a:r>
                        <a:rPr lang="ru-RU" sz="1400" dirty="0" smtClean="0"/>
                        <a:t> отчаянием и муками людей, варвары </a:t>
                      </a:r>
                      <a:r>
                        <a:rPr lang="ru-RU" sz="1400" dirty="0" err="1" smtClean="0"/>
                        <a:t>Батыевы</a:t>
                      </a:r>
                      <a:r>
                        <a:rPr lang="ru-RU" sz="1400" dirty="0" smtClean="0"/>
                        <a:t> распинали пленников или, связав им руки, стреляли в них как в цель для забавы; оскверняли святыню храмов насилием юных монахинь, знаменитых жен и девиц в присутствии издыхающих супругов и матерей; жгли иереев или </a:t>
                      </a:r>
                      <a:r>
                        <a:rPr lang="ru-RU" sz="1400" dirty="0" err="1" smtClean="0"/>
                        <a:t>кровию</a:t>
                      </a:r>
                      <a:r>
                        <a:rPr lang="ru-RU" sz="1400" dirty="0" smtClean="0"/>
                        <a:t> их обагряли алтари. Весь город с окрестными монастырями обратился в пепел. Несколько дней продолжались убийства. Наконец исчез вопль отчаяния: ибо уже некому было стенать и плакать». </a:t>
                      </a:r>
                      <a:r>
                        <a:rPr lang="ru-RU" sz="1400" b="1" i="1" dirty="0" smtClean="0">
                          <a:hlinkClick r:id="rId4"/>
                        </a:rPr>
                        <a:t>(Н.М.Карамзин)</a:t>
                      </a:r>
                      <a:r>
                        <a:rPr lang="ru-RU" sz="1400" dirty="0" smtClean="0"/>
                        <a:t> 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571604"/>
                <a:gridCol w="7572396"/>
              </a:tblGrid>
              <a:tr h="56006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январь -февраль 1238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Взятие монголами: Коломны, Москвы, Владимира, Ростова, Суздаля, Ярославля, Костромы, Углича, Галича, Дмитрова, Твери, </a:t>
                      </a:r>
                      <a:r>
                        <a:rPr lang="ru-RU" sz="14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Переяславля-Залесского</a:t>
                      </a: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Юрьева и др. </a:t>
                      </a:r>
                    </a:p>
                  </a:txBody>
                  <a:tcPr anchor="ctr"/>
                </a:tc>
              </a:tr>
              <a:tr h="79067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1238,  4 марта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  </a:t>
                      </a:r>
                      <a:r>
                        <a:rPr lang="ru-RU" sz="1400" i="1" u="sng" dirty="0" smtClean="0"/>
                        <a:t>Битва на р.Сити</a:t>
                      </a:r>
                      <a:r>
                        <a:rPr lang="ru-RU" sz="1400" i="1" dirty="0" smtClean="0"/>
                        <a:t>.</a:t>
                      </a:r>
                      <a:r>
                        <a:rPr lang="ru-RU" sz="1400" dirty="0" smtClean="0"/>
                        <a:t> Историк В.В.Каргалов считает, что эта битва ослабила силы захватчиков. И.Б.Греков и </a:t>
                      </a:r>
                      <a:r>
                        <a:rPr lang="ru-RU" sz="1400" dirty="0" err="1" smtClean="0"/>
                        <a:t>Ф.Ф.Шахмагонов</a:t>
                      </a:r>
                      <a:r>
                        <a:rPr lang="ru-RU" sz="1400" dirty="0" smtClean="0"/>
                        <a:t>, напротив, убеждены» что сражение на р.Сити — тактическая ошибка князя Игоря, более эффективный путь состоял в обороне укрепленных городов. </a:t>
                      </a:r>
                    </a:p>
                  </a:txBody>
                  <a:tcPr/>
                </a:tc>
              </a:tr>
              <a:tr h="125190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25 марта 1238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  </a:t>
                      </a:r>
                      <a:r>
                        <a:rPr lang="ru-RU" sz="1400" i="1" u="sng" dirty="0" smtClean="0"/>
                        <a:t>Начало 50-дневной осады Козельска</a:t>
                      </a:r>
                      <a:r>
                        <a:rPr lang="ru-RU" sz="1400" dirty="0" smtClean="0"/>
                        <a:t>. «Сей город, весьма незнаменитый, имел тогда особенного князя еще в детском  возрасте, именем Василия... Татары семь недель стояли под </a:t>
                      </a:r>
                      <a:r>
                        <a:rPr lang="ru-RU" sz="1400" dirty="0" err="1" smtClean="0"/>
                        <a:t>крепостию</a:t>
                      </a:r>
                      <a:r>
                        <a:rPr lang="ru-RU" sz="1400" dirty="0" smtClean="0"/>
                        <a:t> и не могли поколебать твердости жителей никакими угрозами; разбили стены и взошли на вал... Хан велел умертвить в городе всех людей безоружных, жен, младенцев... Юный князь Василий пропал без вести: говорили, что он утонул в крови». (Н.М.Карамзин) </a:t>
                      </a:r>
                      <a:endParaRPr lang="ru-RU" sz="1400" dirty="0"/>
                    </a:p>
                  </a:txBody>
                  <a:tcPr/>
                </a:tc>
              </a:tr>
              <a:tr h="40082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осень 1238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Вторжение Батыя в Рязанскую землю. </a:t>
                      </a:r>
                      <a:endParaRPr lang="ru-RU" sz="1400" dirty="0"/>
                    </a:p>
                  </a:txBody>
                  <a:tcPr/>
                </a:tc>
              </a:tr>
              <a:tr h="79067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1238 - 1239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 </a:t>
                      </a:r>
                      <a:r>
                        <a:rPr lang="ru-RU" sz="1400" i="1" u="sng" dirty="0" smtClean="0"/>
                        <a:t> Правление Михаила Черниговского в Киеве.</a:t>
                      </a:r>
                      <a:r>
                        <a:rPr lang="ru-RU" sz="1400" dirty="0" smtClean="0"/>
                        <a:t> Талантливый политик, Михаил не мог в одночасье вернуть Киеву былое величие и остановить политический упадок крупнейшего прежде русского города. </a:t>
                      </a:r>
                    </a:p>
                  </a:txBody>
                  <a:tcPr/>
                </a:tc>
              </a:tr>
              <a:tr h="102128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1239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 </a:t>
                      </a:r>
                      <a:r>
                        <a:rPr lang="ru-RU" sz="1400" i="1" u="sng" dirty="0" smtClean="0"/>
                        <a:t>Вторжение Батыя в южные русские земли</a:t>
                      </a:r>
                      <a:r>
                        <a:rPr lang="ru-RU" sz="1400" i="1" dirty="0" smtClean="0"/>
                        <a:t>.</a:t>
                      </a:r>
                      <a:r>
                        <a:rPr lang="ru-RU" sz="1400" dirty="0" smtClean="0"/>
                        <a:t> Сожжение </a:t>
                      </a:r>
                      <a:r>
                        <a:rPr lang="ru-RU" sz="1400" dirty="0" err="1" smtClean="0"/>
                        <a:t>Переяславля</a:t>
                      </a:r>
                      <a:r>
                        <a:rPr lang="ru-RU" sz="1400" dirty="0" smtClean="0"/>
                        <a:t> и Чернигова. осень 1239 Опустошение Чернигово-Северских земель. 1239 - 1240 </a:t>
                      </a:r>
                      <a:r>
                        <a:rPr lang="ru-RU" sz="1400" i="1" u="sng" dirty="0" smtClean="0"/>
                        <a:t>Правление Даниила Галицкого в Киеве</a:t>
                      </a:r>
                      <a:r>
                        <a:rPr lang="ru-RU" sz="1400" i="1" dirty="0" smtClean="0"/>
                        <a:t>.</a:t>
                      </a:r>
                      <a:r>
                        <a:rPr lang="ru-RU" sz="1400" dirty="0" smtClean="0"/>
                        <a:t> Даниил Галицкий был последним великим князем киевским. Титул великого князя уже давно утратил былое величие. </a:t>
                      </a:r>
                    </a:p>
                  </a:txBody>
                  <a:tcPr/>
                </a:tc>
              </a:tr>
              <a:tr h="125190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 июля 1240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 </a:t>
                      </a:r>
                      <a:r>
                        <a:rPr lang="ru-RU" sz="1400" i="1" u="sng" dirty="0" smtClean="0"/>
                        <a:t>Невская битва</a:t>
                      </a:r>
                      <a:r>
                        <a:rPr lang="ru-RU" sz="1400" i="1" dirty="0" smtClean="0"/>
                        <a:t>.</a:t>
                      </a:r>
                      <a:r>
                        <a:rPr lang="ru-RU" sz="1400" dirty="0" smtClean="0"/>
                        <a:t> Александр Ярославович с дружиной и новгородским ополчением </a:t>
                      </a:r>
                      <a:r>
                        <a:rPr lang="ru-RU" sz="1400" b="1" i="1" dirty="0" smtClean="0">
                          <a:hlinkClick r:id="rId3"/>
                        </a:rPr>
                        <a:t>разбил шведскую .флотилию</a:t>
                      </a:r>
                      <a:r>
                        <a:rPr lang="ru-RU" sz="1400" dirty="0" smtClean="0"/>
                        <a:t>. «Быстрой и славной была победа. Новгородцев и </a:t>
                      </a:r>
                      <a:r>
                        <a:rPr lang="ru-RU" sz="1400" dirty="0" err="1" smtClean="0"/>
                        <a:t>ладожан</a:t>
                      </a:r>
                      <a:r>
                        <a:rPr lang="ru-RU" sz="1400" dirty="0" smtClean="0"/>
                        <a:t> пало в бою всего 20 человек. За мужество и доблесть народ прозвал Александра Невским. В результате победы берега Финского залива остались за Русью, что дало возможность продолжать торговый обмен со странами Европы». </a:t>
                      </a:r>
                      <a:r>
                        <a:rPr lang="ru-RU" sz="1400" b="1" i="1" dirty="0" smtClean="0">
                          <a:hlinkClick r:id="rId4"/>
                        </a:rPr>
                        <a:t>(С.М.Соловьев)</a:t>
                      </a:r>
                      <a:r>
                        <a:rPr lang="ru-RU" sz="1400" dirty="0" smtClean="0"/>
                        <a:t> </a:t>
                      </a:r>
                      <a:endParaRPr lang="ru-RU" sz="1400" dirty="0"/>
                    </a:p>
                  </a:txBody>
                  <a:tcPr/>
                </a:tc>
              </a:tr>
              <a:tr h="79067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 сентября -  6 декабря 1240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 </a:t>
                      </a:r>
                      <a:r>
                        <a:rPr lang="ru-RU" sz="1400" i="1" u="sng" dirty="0" smtClean="0"/>
                        <a:t>Осада и взятие Киева ханами Батыем</a:t>
                      </a:r>
                      <a:r>
                        <a:rPr lang="ru-RU" sz="1400" i="1" dirty="0" smtClean="0"/>
                        <a:t>,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Субедеем</a:t>
                      </a:r>
                      <a:r>
                        <a:rPr lang="ru-RU" sz="1400" dirty="0" smtClean="0"/>
                        <a:t> и </a:t>
                      </a:r>
                      <a:r>
                        <a:rPr lang="ru-RU" sz="1400" dirty="0" err="1" smtClean="0"/>
                        <a:t>Буендеем</a:t>
                      </a:r>
                      <a:r>
                        <a:rPr lang="ru-RU" sz="1400" dirty="0" smtClean="0"/>
                        <a:t>. «Древний Киев исчез, и навеки: ибо сия, некогда знаменитая столица, в XIV и в XV веке представляла еще развалины». (Н.М. Карамзин). 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57290"/>
                <a:gridCol w="7786710"/>
              </a:tblGrid>
              <a:tr h="101559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 апреля 1240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Ледовое побоище. Итоги победоносного сражения: сохранение независимости Новгородской и Псковской земли, отказ рыцарей от притязаний на русские земли. «Был еще... враг... литовцы. Александр три раза поразил литовцев... и принудил оставить в покое Северную Россию». (С.М.Соловьев) </a:t>
                      </a:r>
                    </a:p>
                  </a:txBody>
                  <a:tcPr/>
                </a:tc>
              </a:tr>
              <a:tr h="55693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/>
                        <a:t>1243</a:t>
                      </a:r>
                      <a:endParaRPr lang="ru-RU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 </a:t>
                      </a:r>
                      <a:r>
                        <a:rPr lang="ru-RU" sz="1400" i="1" u="sng" dirty="0" smtClean="0"/>
                        <a:t>Образование Золотой Орды.</a:t>
                      </a:r>
                      <a:r>
                        <a:rPr lang="ru-RU" sz="1400" dirty="0" smtClean="0"/>
                        <a:t> Созданное Батыем </a:t>
                      </a:r>
                      <a:r>
                        <a:rPr lang="ru-RU" sz="1400" b="1" i="1" dirty="0" smtClean="0">
                          <a:hlinkClick r:id="rId3"/>
                        </a:rPr>
                        <a:t>паразитическое государство</a:t>
                      </a:r>
                      <a:r>
                        <a:rPr lang="ru-RU" sz="1400" dirty="0" smtClean="0"/>
                        <a:t>, жившее за счет порабощения завоеванных народов. 1242 - 1255 Правление хана Батыя в Золотой Орде. </a:t>
                      </a:r>
                    </a:p>
                  </a:txBody>
                  <a:tcPr/>
                </a:tc>
              </a:tr>
              <a:tr h="78626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/>
                        <a:t>1243</a:t>
                      </a:r>
                      <a:endParaRPr lang="ru-RU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 </a:t>
                      </a:r>
                      <a:r>
                        <a:rPr lang="ru-RU" sz="1400" i="1" u="sng" dirty="0" smtClean="0"/>
                        <a:t>Получение князем Ярославом Всеволодовичем ярлыка на великое княжение владимирское</a:t>
                      </a:r>
                      <a:r>
                        <a:rPr lang="ru-RU" sz="1400" i="1" dirty="0" smtClean="0"/>
                        <a:t>.</a:t>
                      </a:r>
                      <a:r>
                        <a:rPr lang="ru-RU" sz="1400" dirty="0" smtClean="0"/>
                        <a:t> Ярослав был первым, кто получил ярлык! на великое княжение. Впоследствии эта практика применялась ко всем князьям, кто претендовал на великокняжеский стол. </a:t>
                      </a:r>
                    </a:p>
                  </a:txBody>
                  <a:tcPr/>
                </a:tc>
              </a:tr>
              <a:tr h="101559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/>
                        <a:t>1246</a:t>
                      </a:r>
                      <a:endParaRPr lang="ru-RU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 </a:t>
                      </a:r>
                      <a:r>
                        <a:rPr lang="ru-RU" sz="1400" i="1" u="sng" dirty="0" smtClean="0"/>
                        <a:t>Убийство в Золотой Орде князя Михаила Всеволодовича Черниговского</a:t>
                      </a:r>
                      <a:r>
                        <a:rPr lang="ru-RU" sz="1400" dirty="0" smtClean="0"/>
                        <a:t>. Монголы решительно пресекали малейшие попытки сопротивления своему владычеству, устраняя непокорных и поощряя смирение и покорность. Дикая расправа над строптивым Михаилом побудила остальных князей вести себя в Орде чрезвычайно осторожно. </a:t>
                      </a:r>
                      <a:endParaRPr lang="ru-RU" sz="1400" dirty="0"/>
                    </a:p>
                  </a:txBody>
                  <a:tcPr/>
                </a:tc>
              </a:tr>
              <a:tr h="55693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/>
                        <a:t>1250</a:t>
                      </a:r>
                      <a:endParaRPr lang="ru-RU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 Получение в Орде ярлыков на великое княжение Андреем Ярославичем во Владимире, Александром Ярославичем в Новгороде.</a:t>
                      </a:r>
                    </a:p>
                  </a:txBody>
                  <a:tcPr/>
                </a:tc>
              </a:tr>
              <a:tr h="55693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/>
                        <a:t>1250 - 1252</a:t>
                      </a:r>
                      <a:endParaRPr lang="ru-RU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 </a:t>
                      </a:r>
                      <a:r>
                        <a:rPr lang="ru-RU" sz="1400" i="1" u="sng" dirty="0" smtClean="0"/>
                        <a:t>Правление во Владимире великого князя Андрея Ярославича</a:t>
                      </a:r>
                      <a:r>
                        <a:rPr lang="ru-RU" sz="1400" i="1" dirty="0" smtClean="0"/>
                        <a:t>.</a:t>
                      </a:r>
                      <a:r>
                        <a:rPr lang="ru-RU" sz="1400" dirty="0" smtClean="0"/>
                        <a:t> "Княжа во Владимире, занимался более звериною ловлею, нежели правлением" (Н.М.Карамзин) </a:t>
                      </a:r>
                    </a:p>
                  </a:txBody>
                  <a:tcPr/>
                </a:tc>
              </a:tr>
              <a:tr h="55693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/>
                        <a:t>1252</a:t>
                      </a:r>
                      <a:endParaRPr lang="ru-RU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 </a:t>
                      </a:r>
                      <a:r>
                        <a:rPr lang="ru-RU" sz="1400" i="1" u="sng" dirty="0" smtClean="0"/>
                        <a:t>Карательный поход ордынских отрядов на Владимир и в Галицко-Волынскую землю.</a:t>
                      </a:r>
                      <a:r>
                        <a:rPr lang="ru-RU" sz="1400" dirty="0" smtClean="0"/>
                        <a:t> Великий князь Андрей Ярославич бежал сначала в Тверь, а затем через Псков в Швецию.</a:t>
                      </a:r>
                    </a:p>
                  </a:txBody>
                  <a:tcPr/>
                </a:tc>
              </a:tr>
              <a:tr h="101559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/>
                        <a:t>1252 - 1263</a:t>
                      </a:r>
                      <a:endParaRPr lang="ru-RU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Правление Александра Невского во Владимире. Александр Невский, став великим князем Владимирским, «должен был унижаться перед татарами, чтобы спасти родную землю от гибели; должен был уговаривать народ, чтоб снес терпеливо иго, позволил татарам переписать себя для наложения дани». (С.М.Соловьев)    </a:t>
                      </a:r>
                    </a:p>
                  </a:txBody>
                  <a:tcPr/>
                </a:tc>
              </a:tr>
              <a:tr h="39859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1257-1259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Перепись населения</a:t>
                      </a:r>
                    </a:p>
                  </a:txBody>
                  <a:tcPr anchor="ctr"/>
                </a:tc>
              </a:tr>
              <a:tr h="39859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/>
                        <a:t>1263</a:t>
                      </a:r>
                      <a:endParaRPr lang="ru-RU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Александр отстоял право сбора дани за русскими князьями. </a:t>
                      </a:r>
                      <a:endParaRPr lang="ru-RU" sz="14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0"/>
          <a:ext cx="9144000" cy="62331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285852"/>
                <a:gridCol w="7858148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/>
                        <a:t>1253</a:t>
                      </a:r>
                      <a:endParaRPr lang="ru-RU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/>
                        <a:t> </a:t>
                      </a:r>
                      <a:r>
                        <a:rPr lang="ru-RU" sz="1400" b="0" i="1" u="sng" dirty="0" smtClean="0"/>
                        <a:t>Оборона Пскова от ливонских рыцарей.</a:t>
                      </a:r>
                      <a:r>
                        <a:rPr lang="ru-RU" sz="1400" b="0" dirty="0" smtClean="0"/>
                        <a:t> Псков был осажден неожиданно, и только известие о скором прибытии новгородцев испугало рыцарей и спасло псковичей.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/>
                        <a:t>1255 - 1256,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/>
                        <a:t>1257 - 1358</a:t>
                      </a:r>
                      <a:endParaRPr lang="ru-RU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 </a:t>
                      </a:r>
                      <a:r>
                        <a:rPr lang="ru-RU" sz="1400" i="1" u="sng" dirty="0" smtClean="0"/>
                        <a:t>Монгольские переписи населения во Владимиро-Суздальской и Новгородской землях. </a:t>
                      </a:r>
                      <a:r>
                        <a:rPr lang="ru-RU" sz="1400" dirty="0" smtClean="0"/>
                        <a:t>От налогов </a:t>
                      </a:r>
                      <a:r>
                        <a:rPr lang="ru-RU" sz="1400" b="1" i="1" dirty="0" smtClean="0">
                          <a:hlinkClick r:id="rId3"/>
                        </a:rPr>
                        <a:t>освобождались только церковники</a:t>
                      </a:r>
                      <a:r>
                        <a:rPr lang="ru-RU" sz="1400" dirty="0" smtClean="0"/>
                        <a:t>. Стараясь задобрить духовенство, имеющее влияние над населением Руси, хан надеялся, что оно не станет возбуждать к борьбе против завоевателей.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/>
                        <a:t>1258</a:t>
                      </a:r>
                      <a:endParaRPr lang="ru-RU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 </a:t>
                      </a:r>
                      <a:r>
                        <a:rPr lang="ru-RU" sz="1400" i="1" u="sng" dirty="0" smtClean="0"/>
                        <a:t>Восстание новгородцев против уплаты дани татарам.</a:t>
                      </a:r>
                      <a:r>
                        <a:rPr lang="ru-RU" sz="1400" dirty="0" smtClean="0"/>
                        <a:t> Дань ложилась в равной степени на бедных и богатых горожан. Единственное, что смогли выторговать для себя новгородцы — передачу дани не баскакам, а через князя.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/>
                        <a:t>1262</a:t>
                      </a:r>
                      <a:endParaRPr lang="ru-RU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 </a:t>
                      </a:r>
                      <a:r>
                        <a:rPr lang="ru-RU" sz="1400" i="1" u="sng" dirty="0" smtClean="0"/>
                        <a:t>Восстания против баскаков в русских городах.</a:t>
                      </a:r>
                      <a:r>
                        <a:rPr lang="ru-RU" sz="1400" dirty="0" smtClean="0"/>
                        <a:t> Восстания против татар были лишь формой проявления недовольства слишком тяжелыми условиями дани. Чаще всего эти восстания подавлялись самими же князьями, чтобы не быть подвергнутыми карательному походу. 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/>
                        <a:t>1268 - 1272</a:t>
                      </a:r>
                      <a:endParaRPr lang="ru-RU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 Правление во Владимире великого князя Ярослава Ярославича Тверского. </a:t>
                      </a:r>
                      <a:endParaRPr lang="ru-RU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/>
                        <a:t>1276 - 1303</a:t>
                      </a:r>
                      <a:endParaRPr lang="ru-RU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 Междоусобная борьба сыновей Александра Невского за великое владимирское княжение. 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/>
                        <a:t>1276</a:t>
                      </a:r>
                      <a:endParaRPr lang="ru-RU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 </a:t>
                      </a:r>
                      <a:r>
                        <a:rPr lang="ru-RU" sz="1400" i="1" u="sng" dirty="0" smtClean="0"/>
                        <a:t>Образование самостоятельного Московского княжества</a:t>
                      </a:r>
                      <a:r>
                        <a:rPr lang="ru-RU" sz="1400" i="1" dirty="0" smtClean="0"/>
                        <a:t>.</a:t>
                      </a:r>
                      <a:r>
                        <a:rPr lang="ru-RU" sz="1400" dirty="0" smtClean="0"/>
                        <a:t> Незаметная Москва постепенно выдвигается на историческую арену, предъявляя все большие претензии на земли соседних княжеств, а затем и на великое княжение Владимирское . 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/>
                        <a:t>1276 - 1303</a:t>
                      </a:r>
                      <a:endParaRPr lang="ru-RU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 </a:t>
                      </a:r>
                      <a:r>
                        <a:rPr lang="ru-RU" sz="1400" i="1" u="sng" dirty="0" smtClean="0"/>
                        <a:t>Княжение Даниила Александровича в Москве</a:t>
                      </a:r>
                      <a:r>
                        <a:rPr lang="ru-RU" sz="1400" i="1" dirty="0" smtClean="0"/>
                        <a:t>.</a:t>
                      </a:r>
                      <a:r>
                        <a:rPr lang="ru-RU" sz="1400" dirty="0" smtClean="0"/>
                        <a:t> Даниил положил начало московской великокняжеской династии, которой суждено было объединить русские земли в едином государстве. Символично, что именно этому князю удалось нанести первое военное поражение татарам. 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/>
                        <a:t>1299</a:t>
                      </a:r>
                      <a:endParaRPr lang="ru-RU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 </a:t>
                      </a:r>
                      <a:r>
                        <a:rPr lang="ru-RU" sz="1400" i="1" u="sng" dirty="0" smtClean="0"/>
                        <a:t>Переселение митрополита «всея Руси» из Киева во Владимире</a:t>
                      </a:r>
                      <a:r>
                        <a:rPr lang="ru-RU" sz="1400" dirty="0" smtClean="0"/>
                        <a:t>. Владимир становится религиозным центром Руси, что окончательно закрепило ведущее положение этого города среди русских земель. Упадок Киева становился все очевиднее и был отныне признан даже далекими от русских проблем византийскими церковными иерархами.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 sz="1400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0" y="0"/>
          <a:ext cx="9144000" cy="6858001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500166"/>
                <a:gridCol w="7643834"/>
              </a:tblGrid>
              <a:tr h="80682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862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b="0" i="0" u="sng" dirty="0" smtClean="0"/>
                        <a:t>Легендарное призвание варягов с </a:t>
                      </a:r>
                      <a:r>
                        <a:rPr lang="ru-RU" sz="1400" b="0" i="0" u="sng" dirty="0" err="1" smtClean="0"/>
                        <a:t>Рюриком</a:t>
                      </a:r>
                      <a:r>
                        <a:rPr lang="ru-RU" sz="1400" b="0" i="0" u="sng" dirty="0" smtClean="0"/>
                        <a:t> в Новгород  </a:t>
                      </a:r>
                      <a:r>
                        <a:rPr lang="ru-RU" sz="1400" b="0" i="0" dirty="0" smtClean="0"/>
                        <a:t>  </a:t>
                      </a:r>
                      <a:r>
                        <a:rPr lang="ru-RU" sz="1400" b="0" i="0" dirty="0" smtClean="0">
                          <a:hlinkClick r:id="rId3"/>
                        </a:rPr>
                        <a:t>Норманская теория</a:t>
                      </a:r>
                      <a:r>
                        <a:rPr lang="ru-RU" sz="1400" b="0" i="0" dirty="0" smtClean="0"/>
                        <a:t> (основатели - историки XVIII века Байер,</a:t>
                      </a:r>
                      <a:r>
                        <a:rPr lang="ru-RU" sz="14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Миллер</a:t>
                      </a:r>
                      <a:r>
                        <a:rPr lang="ru-RU" sz="1400" b="0" i="0" dirty="0" smtClean="0"/>
                        <a:t>, </a:t>
                      </a:r>
                      <a:r>
                        <a:rPr lang="ru-RU" sz="1400" b="0" i="0" dirty="0" err="1" smtClean="0"/>
                        <a:t>Шлецер</a:t>
                      </a:r>
                      <a:r>
                        <a:rPr lang="ru-RU" sz="1400" b="0" i="0" dirty="0" smtClean="0"/>
                        <a:t>) - заимствование государственности славянами у северогерманских племен. </a:t>
                      </a:r>
                    </a:p>
                  </a:txBody>
                  <a:tcPr/>
                </a:tc>
              </a:tr>
              <a:tr h="127747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879 - 912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0" i="0" u="sng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Правление </a:t>
                      </a:r>
                      <a:r>
                        <a:rPr lang="ru-RU" sz="1400" b="0" i="0" u="sng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Олега</a:t>
                      </a:r>
                      <a:r>
                        <a:rPr lang="ru-RU" sz="1400" b="0" i="0" u="sng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(Вещего) - до 882 в Новгороде Считается основателем Киевской Руси как государства, объединившего впервые и южные земли восточных славян; подчинил соседние, жившие к востоку и западу от Днепра, племена - древлян, радимичей, северян; был активным противником проникавшего на Русь христианства; вел войны с Византией. Для укрепления своей власти вокруг Киева "поставил" многочисленные острожки. </a:t>
                      </a:r>
                    </a:p>
                  </a:txBody>
                  <a:tcPr anchor="ctr"/>
                </a:tc>
              </a:tr>
              <a:tr h="104214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882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0" i="0" u="sng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Захват Олегом Киева. Основание великого княжества Киевского  Олег сделал Киев столицей своего княжества и назвал "матерью городов русских". </a:t>
                      </a:r>
                      <a:r>
                        <a:rPr lang="ru-RU" sz="1400" dirty="0" smtClean="0"/>
                        <a:t>Перенос столицы вновь образованного восточнославянского государства из северного Новгорода в южный Киев положил фактическое начало истории </a:t>
                      </a:r>
                      <a:r>
                        <a:rPr lang="ru-RU" sz="14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Киевской Руси</a:t>
                      </a:r>
                      <a:r>
                        <a:rPr lang="ru-RU" sz="1400" dirty="0" smtClean="0"/>
                        <a:t>  как единого государства под властью одного князя. </a:t>
                      </a:r>
                      <a:endParaRPr lang="ru-RU" sz="1400" b="0" i="0" u="sng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174811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907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i="1" u="sng" dirty="0" smtClean="0"/>
                        <a:t>Поход князя Олега на Византию </a:t>
                      </a:r>
                      <a:r>
                        <a:rPr lang="ru-RU" sz="1400" dirty="0" smtClean="0"/>
                        <a:t>. "Когда русские корабли явились под Константинополем, говорит предание, то греки замкнули гавань, заперли город. Олег вышел беспрепятственно на берег, корабли были выволочены, ратные рассеялись по окрестностям Царьграда и начали опустошать их: много побили греков, много палат разбили и церквей пожгли; пленных секли мечами, других </a:t>
                      </a:r>
                      <a:r>
                        <a:rPr lang="ru-RU" sz="1400" dirty="0" err="1" smtClean="0"/>
                        <a:t>мучали</a:t>
                      </a:r>
                      <a:r>
                        <a:rPr lang="ru-RU" sz="1400" dirty="0" smtClean="0"/>
                        <a:t>, расстреливали, бросали в море. Предание прибавляет, что Олег велел поставить лодки сои на колеса, и флот при попутном ветре двинулся на парусах к Константинополю" (С.М.Соловьев)</a:t>
                      </a:r>
                      <a:endParaRPr lang="ru-RU" sz="1400" dirty="0"/>
                    </a:p>
                  </a:txBody>
                  <a:tcPr anchor="ctr"/>
                </a:tc>
              </a:tr>
              <a:tr h="198344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907, 911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i="1" u="sng" dirty="0" smtClean="0"/>
                        <a:t>Договоры Руси с греками </a:t>
                      </a:r>
                      <a:r>
                        <a:rPr lang="ru-RU" sz="1400" dirty="0" smtClean="0"/>
                        <a:t> Оба договора, составленные дали возможность </a:t>
                      </a:r>
                      <a:r>
                        <a:rPr lang="ru-RU" sz="1400" dirty="0" err="1" smtClean="0"/>
                        <a:t>русам</a:t>
                      </a:r>
                      <a:r>
                        <a:rPr lang="ru-RU" sz="1400" dirty="0" smtClean="0"/>
                        <a:t> получить преимущественные права торговли в Константинополе. Но если договор 907 года был следствием военного успеха, то заключенный через четыре </a:t>
                      </a:r>
                      <a:r>
                        <a:rPr lang="ru-RU" sz="1400" dirty="0" err="1" smtClean="0"/>
                        <a:t>roда</a:t>
                      </a:r>
                      <a:r>
                        <a:rPr lang="ru-RU" sz="1400" dirty="0" smtClean="0"/>
                        <a:t> документ свидетельствовал о высоком статусе государства восточных славян, с </a:t>
                      </a:r>
                      <a:r>
                        <a:rPr lang="ru-RU" sz="1400" dirty="0" err="1" smtClean="0"/>
                        <a:t>котрым</a:t>
                      </a:r>
                      <a:r>
                        <a:rPr lang="ru-RU" sz="1400" dirty="0" smtClean="0"/>
                        <a:t> приходилось считаться столь могущественному соседу, как Византия. «Доселе одни словесные предания могли руководствовать Нестора, но желая утвердить мир с Греками, Олег вздумал отправить в Царьград послов, которые заключили с империею договор письменный, драгоценный и древнейший памятник Истории Российской, сохраненный в нашей летописи». (Н. М. Карамзин) </a:t>
                      </a:r>
                      <a:endParaRPr lang="ru-RU" sz="14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0" y="0"/>
            <a:ext cx="1500166" cy="785794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500166" y="0"/>
            <a:ext cx="7643834" cy="785794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0" y="785794"/>
            <a:ext cx="1500166" cy="1285884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500166" y="785794"/>
            <a:ext cx="7643834" cy="1285884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0" y="2071678"/>
            <a:ext cx="1500166" cy="107157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500166" y="2071678"/>
            <a:ext cx="7643834" cy="107157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143248"/>
            <a:ext cx="1500166" cy="171451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1500166" y="3143248"/>
            <a:ext cx="7643834" cy="1714512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0" y="4857760"/>
            <a:ext cx="1500166" cy="200024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500166" y="4857760"/>
            <a:ext cx="7643834" cy="200024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142976"/>
                <a:gridCol w="8001024"/>
              </a:tblGrid>
              <a:tr h="40276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912 </a:t>
                      </a:r>
                      <a:endParaRPr lang="ru-RU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 </a:t>
                      </a:r>
                      <a:r>
                        <a:rPr lang="ru-RU" i="1" u="sng" dirty="0" smtClean="0"/>
                        <a:t>Смерть князя Олега </a:t>
                      </a:r>
                      <a:endParaRPr lang="ru-RU" dirty="0" smtClean="0"/>
                    </a:p>
                  </a:txBody>
                  <a:tcPr anchor="ctr"/>
                </a:tc>
              </a:tr>
              <a:tr h="102621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912 - 945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Правление князя Игоря Правление оказалось менее бурным, чем его предшественника — в летописи сделано всего пять записей за 33 года. Князь Игорь подавил восстание древлян, отложившихся было от Киева, заключил два договора с Византией, менее выгодных, нежели договоры Олега. Во время очередного похода на древлян был убит. </a:t>
                      </a:r>
                    </a:p>
                  </a:txBody>
                  <a:tcPr/>
                </a:tc>
              </a:tr>
              <a:tr h="56276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Первое появление печенегов на Руси   Князю Игорю удалось заключить мирный договор с печенегами. </a:t>
                      </a:r>
                    </a:p>
                  </a:txBody>
                  <a:tcPr/>
                </a:tc>
              </a:tr>
              <a:tr h="22510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941, 944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 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Походы князя Игоря на Византию «В 941 году русский князь пошел морем к берегам Империи, болгары дали весть в Царьград, что идет Русь; выслан был против нее </a:t>
                      </a:r>
                      <a:r>
                        <a:rPr lang="ru-RU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протовестиарий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Феофан, который пожег Игоревы лодки греческим огнем. Потерпев поражение на море, русы пристали к берегам Малой Азии и по обычаю сильно опустошали их, но здесь были застигнуты и разбиты </a:t>
                      </a:r>
                      <a:r>
                        <a:rPr lang="ru-RU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патрикием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Вардою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и доместиком Иоанном, бросились в лодки и пустились к берегам Фракии, на дороге были нагнаны, опять разбиты Феофаном и с малыми остатками возвратились назад в Русь. Второй поход Игоря на греков летописец помещает под 944 годом; на этот раз он говорит, что Игорь... собрал много войска... Тогда, по преданию, послал к Игорю лучших бояре с просьбою: «Не ходи, но возьми дань, которую брал Олег, придам и еще к ней» </a:t>
                      </a:r>
                    </a:p>
                  </a:txBody>
                  <a:tcPr/>
                </a:tc>
              </a:tr>
              <a:tr h="79449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945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Договор Руси с греками Заключенный договор был не так выгоден для Руси, как договоры Олега — видны ограничения в торговле, свободе передвижения по Византии, а также времени пребывания там. Договор ограждал крымские владения Византии от посягательств со стороны Руси</a:t>
                      </a:r>
                    </a:p>
                  </a:txBody>
                  <a:tcPr/>
                </a:tc>
              </a:tr>
              <a:tr h="56276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945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i="1" u="sng" dirty="0" smtClean="0"/>
                        <a:t>Убийство Игоря древлянами </a:t>
                      </a:r>
                      <a:r>
                        <a:rPr lang="ru-RU" sz="1400" dirty="0" smtClean="0"/>
                        <a:t> Киевский князь в нарушение всех обычаев сделал попытку дважды получить дань с древлян, за что и поплатился. </a:t>
                      </a:r>
                    </a:p>
                  </a:txBody>
                  <a:tcPr/>
                </a:tc>
              </a:tr>
              <a:tr h="125794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945 - 957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Правление княгини Ольги в качестве регентши малолетнего сына Святослава Княгиня Ольга отомстила древлянам за убийство мужа, учредила на севере Руси дани и погосты. Отправившись в столицу Византии, Ольга крестилась в православие (955). Следствием этого путешествия было и то, что во все время царствования Константина Багрянородного, сына его и Никифора Фоки Киевская Русь соблюдала мир и дружбу с Византией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0" y="0"/>
            <a:ext cx="1142976" cy="428604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142976" y="0"/>
            <a:ext cx="8001024" cy="428604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0" y="428604"/>
            <a:ext cx="1142976" cy="100013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142976" y="428604"/>
            <a:ext cx="8001024" cy="1000132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1428736"/>
            <a:ext cx="1142976" cy="571504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1142976" y="1428736"/>
            <a:ext cx="8001024" cy="571504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0" y="2000240"/>
            <a:ext cx="1142976" cy="221457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142976" y="2000240"/>
            <a:ext cx="8001024" cy="2286016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0" y="4214818"/>
            <a:ext cx="1142976" cy="85725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142976" y="4214818"/>
            <a:ext cx="8001024" cy="857256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0" y="5072074"/>
            <a:ext cx="1142976" cy="571504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142976" y="5072074"/>
            <a:ext cx="8001024" cy="571504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0" y="5643578"/>
            <a:ext cx="1142976" cy="121442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142976" y="5643578"/>
            <a:ext cx="8001024" cy="1214422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4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0"/>
          <a:ext cx="9144000" cy="6857999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214414"/>
                <a:gridCol w="7929586"/>
              </a:tblGrid>
              <a:tr h="188050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945 - 972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Правление князя Святослава Игоревича . Историки единодушно отмечают, что в Святославе удачно слились талант полководца и талант дипломата. Проводя большую часть времени в походах и битвах, он не набирал большого войска, а доверялся немногочисленной дружине из числа отборных воинов. «Идя в поход, возов за собою не возил, ни котлов, потому что мяса не варил, но, изрезав тонкими ломтями конину, или зверину, или говядину, пек на угольях; шатра у него не было, а спал он на конском потнике, положивши седло под голову; так вели себя и все его воины». (С.М.Соловьев)</a:t>
                      </a:r>
                      <a:br>
                        <a:rPr lang="ru-RU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Н.М.Карамзин называл Святослава «Александром Македонским нашей древней истории». Со смертью Святослава в Киевской </a:t>
                      </a:r>
                      <a:r>
                        <a:rPr lang="ru-RU" sz="14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Pycи</a:t>
                      </a: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прекратилось единодержавие</a:t>
                      </a:r>
                    </a:p>
                  </a:txBody>
                  <a:tcPr/>
                </a:tc>
              </a:tr>
              <a:tr h="76495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964 - 966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Захват Святославом земель вятичей, разгром сил волжских болгар, уничтожение Хазарского каганата. Укрепление и расширение границ Киевской державы (присоединены Тмутаракань </a:t>
                      </a:r>
                      <a:r>
                        <a:rPr lang="ru-RU" sz="14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Саркел</a:t>
                      </a: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Керчь). Открыт свободный торговый путь на Восток. Обострились отношения с Византией</a:t>
                      </a:r>
                    </a:p>
                  </a:txBody>
                  <a:tcPr/>
                </a:tc>
              </a:tr>
              <a:tr h="76495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968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Поход Святослава на Дунай. Занятие ряда городов по Дунаю  Вмешательство Святослава в </a:t>
                      </a:r>
                      <a:r>
                        <a:rPr lang="ru-RU" sz="14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византийско</a:t>
                      </a: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болгарский конфликт на стороне болгар Поход был прерван из-за нападения на Киев печенегов</a:t>
                      </a:r>
                    </a:p>
                  </a:txBody>
                  <a:tcPr/>
                </a:tc>
              </a:tr>
              <a:tr h="76495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969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 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Назначение Святославом своих сыновей наместниками: Ярополка в Киеве, Олега в </a:t>
                      </a:r>
                      <a:r>
                        <a:rPr lang="ru-RU" sz="14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Искоростене</a:t>
                      </a: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Владимира в Новгороде. Этот шаг привел к длительной усобице между братьями, длившейся более десяти лет. </a:t>
                      </a:r>
                    </a:p>
                  </a:txBody>
                  <a:tcPr/>
                </a:tc>
              </a:tr>
              <a:tr h="76495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970 - 972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Поход Святослава на Византию (971 — битва у </a:t>
                      </a:r>
                      <a:r>
                        <a:rPr lang="ru-RU" sz="14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Доростола</a:t>
                      </a: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    Война, с одной стороны, окончилась неудачно для Руси (Святослав, по мирному договору, обязывался уйти из Болгарии). В то же время ладьи Святослава были доверху нагружены добычей и данью, заплаченной Византией</a:t>
                      </a:r>
                    </a:p>
                  </a:txBody>
                  <a:tcPr/>
                </a:tc>
              </a:tr>
              <a:tr h="38778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972 - 980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Правление Ярополка   Продолжение политики присоединения русских земель под власть Киева. </a:t>
                      </a:r>
                    </a:p>
                  </a:txBody>
                  <a:tcPr anchor="ctr"/>
                </a:tc>
              </a:tr>
              <a:tr h="541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977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 </a:t>
                      </a:r>
                      <a:r>
                        <a:rPr lang="ru-RU" sz="1400" i="1" u="sng" dirty="0" smtClean="0"/>
                        <a:t>Смерть князя Олега в борьбе с Ярополком за первенство на Руси.</a:t>
                      </a:r>
                      <a:r>
                        <a:rPr lang="ru-RU" sz="1400" dirty="0" smtClean="0"/>
                        <a:t> Князь Олег стал первой жертвой усобиц, захлестнувших через непродолжительное время русские земли. </a:t>
                      </a:r>
                      <a:endParaRPr lang="ru-RU" sz="1400" dirty="0"/>
                    </a:p>
                  </a:txBody>
                  <a:tcPr/>
                </a:tc>
              </a:tr>
              <a:tr h="98806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980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 </a:t>
                      </a:r>
                      <a:r>
                        <a:rPr lang="ru-RU" sz="1400" i="1" u="sng" dirty="0" smtClean="0"/>
                        <a:t>Поражение Ярополка в битве с князем Владимиром на </a:t>
                      </a:r>
                      <a:r>
                        <a:rPr lang="ru-RU" sz="1400" i="1" u="sng" dirty="0" err="1" smtClean="0"/>
                        <a:t>р.Друч</a:t>
                      </a:r>
                      <a:r>
                        <a:rPr lang="ru-RU" sz="1400" i="1" u="sng" dirty="0" smtClean="0"/>
                        <a:t> под Смоленском. Убийство князя Ярополка.</a:t>
                      </a:r>
                      <a:r>
                        <a:rPr lang="ru-RU" sz="1400" dirty="0" smtClean="0"/>
                        <a:t/>
                      </a:r>
                      <a:br>
                        <a:rPr lang="ru-RU" sz="1400" dirty="0" smtClean="0"/>
                      </a:br>
                      <a:r>
                        <a:rPr lang="ru-RU" sz="1400" dirty="0" smtClean="0"/>
                        <a:t> «Старший сын знаменитого Святослава, быв 4 года Киевским Владетелем и 3 года главою всей России, оставил для истории одну память добродушного, но слабого человека». (Н.М.Карамзин) 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0"/>
          <a:ext cx="9144000" cy="6857999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285852"/>
                <a:gridCol w="7858148"/>
              </a:tblGrid>
              <a:tr h="60841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980 -1015</a:t>
                      </a:r>
                      <a:endParaRPr lang="ru-RU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 </a:t>
                      </a: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Правление князя Владимира I. Успешные походы на запад (присоединение Галицкой Руси), походы на вятичей, радимичей, волжских болгар</a:t>
                      </a:r>
                    </a:p>
                  </a:txBody>
                  <a:tcPr/>
                </a:tc>
              </a:tr>
              <a:tr h="38959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980</a:t>
                      </a:r>
                      <a:endParaRPr lang="ru-RU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Языческая реформа князя Владимира. Последний всплеск язычества на Руси. </a:t>
                      </a:r>
                    </a:p>
                  </a:txBody>
                  <a:tcPr/>
                </a:tc>
              </a:tr>
              <a:tr h="233759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988 - 989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Принятие христианства на Руси как государственной религии. Эта дата считается устоявшейся в русской историографической традиции, хотя более вероятное время крещения — 987 год, и происходило оно не в Константинополе, а в Василеве.«...Торжество Владимира над Ярополком сопровождалось торжеством язычества над христианством, но это торжество не могло быть продолжительно: русское язычество было так бедно, так бесцветно, что не могло с успехом вести спора ни с одною из религии, имевших место в юго-восточных областях тогдашней Европы, тем более христианством». (С. М. Соловьев) Следствием принятия христианства стало укрепление внешних связей, восприятие культурных ценностей из стран Европы, укрепление государственной власти и территориального единства. На Руси стала ставить храмы, а священнослужители ста ли оказывать влияние на государственные дела. </a:t>
                      </a:r>
                    </a:p>
                  </a:txBody>
                  <a:tcPr/>
                </a:tc>
              </a:tr>
              <a:tr h="5443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992 и 995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Битвы с печенегами Для ограждения Киева от набегов князь Владимир велел поставить города по Десне, </a:t>
                      </a:r>
                      <a:r>
                        <a:rPr lang="ru-RU" sz="14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Остру</a:t>
                      </a: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Трубежу, </a:t>
                      </a:r>
                      <a:r>
                        <a:rPr lang="ru-RU" sz="14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Суле</a:t>
                      </a: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и </a:t>
                      </a:r>
                      <a:r>
                        <a:rPr lang="ru-RU" sz="14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Стугне</a:t>
                      </a: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поселив в них лучших мужей от славян</a:t>
                      </a:r>
                    </a:p>
                  </a:txBody>
                  <a:tcPr/>
                </a:tc>
              </a:tr>
              <a:tr h="121682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1015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i="1" u="sng" dirty="0" smtClean="0"/>
                        <a:t>Смерть князя Владимира  </a:t>
                      </a:r>
                      <a:r>
                        <a:rPr lang="ru-RU" sz="1400" dirty="0" smtClean="0"/>
                        <a:t>«Скоро печальная весть разгласилась в городе. Вельможи, народ, воины бросились в церковь; увидели труп государя и стенали ем изъявили свое отчаяние. Бедные оплакивали благотворителя, бояре отца отечества... Тело Владимирове заключили в мраморную раку и поставили оную торжественно, рядом с гробницею супруги его Анны, среди храма Богоматери, им сооруженного». (Н.М.Карамзин) </a:t>
                      </a:r>
                    </a:p>
                  </a:txBody>
                  <a:tcPr/>
                </a:tc>
              </a:tr>
              <a:tr h="5443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1015 - 1019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Правление Святополка Окаянного    «Кончил гнусную жизнь свою в пустынях Богемских, заслужив проклятие современников и потомков». (Н.М.Карамзин) </a:t>
                      </a:r>
                    </a:p>
                  </a:txBody>
                  <a:tcPr/>
                </a:tc>
              </a:tr>
              <a:tr h="121682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Начало усобиц между сыновьями Владимира, убийство Святополком братьев Бориса и Глеба.    «Святополк не насытился кровью братьев </a:t>
                      </a:r>
                      <a:r>
                        <a:rPr lang="ru-RU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Древлянский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князь Святослав предвидел его намерение овладеть всею Россиею и, будучи не в силах ему сопротивляться, хотел уйти в Венгрию; но слуги </a:t>
                      </a:r>
                      <a:r>
                        <a:rPr lang="ru-RU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Святополковы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догнали его и лишили жизни. Братоубийца торжествовал злодеяния свои, как славные и счастливые дела». (Н.М.Карамзин). 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0"/>
          <a:ext cx="9144000" cy="688848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214414"/>
                <a:gridCol w="7929586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 </a:t>
                      </a: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Восстание в Новгороде против призванных Ярославом Владимировичем варягов. «Ярослав рассердился и задумал </a:t>
                      </a:r>
                      <a:r>
                        <a:rPr lang="ru-RU" sz="14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отом</a:t>
                      </a: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стить</a:t>
                      </a: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... главным из убийц; по некоторым известиям, убито было 1000 человек, другие убежали».(Н.М. Карамзин)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Битва князей Святополка и Ярослава под </a:t>
                      </a:r>
                      <a:r>
                        <a:rPr lang="ru-RU" sz="14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Любечем</a:t>
                      </a: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Бегство Святополка в Польшу и взятие Ярославом Киева. «Три месяца, а по другим известиям — только три недели стояли враги по обеим сторонам Днепра... Была заморозь; Святополк стоял между двумя озерами и всю ночь пил с дружиною, а Ярослав перед рассветом </a:t>
                      </a:r>
                      <a:r>
                        <a:rPr lang="ru-RU" sz="14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исполчил</a:t>
                      </a: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свое войско и </a:t>
                      </a:r>
                      <a:r>
                        <a:rPr lang="ru-RU" sz="14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перевезся</a:t>
                      </a: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на другой берег, причем новгородцы, высадившись из лодок, оттолкнули их от берега, чтоб отнять у себя всякую возможность к побегу... Враги сошлись, была сеча злая; печенеги, стоявшие за озером, не могли помочь Святополку, который был притиснут с своею дружиною к озеру, принужден ступить на лед, лед обломился, и Ярослав одолел». (С.М.Соловьев)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Возвращение Святополка в Киев. Бегство Ярослава в Новгород.   Святополк сел в Киеве при помощи польского князя </a:t>
                      </a:r>
                      <a:r>
                        <a:rPr lang="ru-RU" sz="14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Болеслава</a:t>
                      </a: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своего тестя. Уходя из Киевской Руси, </a:t>
                      </a:r>
                      <a:r>
                        <a:rPr lang="ru-RU" sz="14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Болеслав</a:t>
                      </a: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оставил за собой русские города в Галиции.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1018 - 1019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Война Ярослава со Святополком.   Потерпев несколько поражений, Святополк бежал в Богемию, где и закончил свою жизнь. </a:t>
                      </a:r>
                      <a:r>
                        <a:rPr lang="ru-RU" sz="14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Вокняжение</a:t>
                      </a: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Ярослава Владимировича Мудрого в Киеве не прекратило усобицы и привело к столкновениям между родственниками князя Владимира за передел наследства.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1019 -1054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Правление Ярослава Мудрого. Времени Ярослава Мудрого приписывают составление «Правды Ярослава» («Древнейшей Правды»). Некоторые историки (в том числе В.О. Ключевский) рассматривают ее как сборник законов и норм, сост. частными лицами. Б.А. Рыбаков считает, что «ее назначение было значительно скромнее — это была инструкция о штрафах за скандалы и драки...»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i="1" u="sng" dirty="0" smtClean="0"/>
                        <a:t>Битва Ярослава с братом Мстиславом у </a:t>
                      </a:r>
                      <a:r>
                        <a:rPr lang="ru-RU" sz="1400" i="1" u="sng" dirty="0" err="1" smtClean="0"/>
                        <a:t>Листвена</a:t>
                      </a:r>
                      <a:r>
                        <a:rPr lang="ru-RU" sz="1400" i="1" u="sng" dirty="0" smtClean="0"/>
                        <a:t>.</a:t>
                      </a:r>
                      <a:r>
                        <a:rPr lang="ru-RU" sz="1400" dirty="0" smtClean="0"/>
                        <a:t> Утром на другой день битвы Мстислав объехал поле и сказал своим: «Как не порадоваться? Вот лежит северянин, вот варяг, а дружина моя цела»... Несмотря на победу, Мстислав не захотел добывать Киева помимо старшего брата...» (С.М. Соловьев)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i="1" u="sng" dirty="0" smtClean="0"/>
                        <a:t>Городецкий договор Мстислава и Ярослава Владимировичей. </a:t>
                      </a:r>
                      <a:r>
                        <a:rPr lang="ru-RU" sz="1400" dirty="0" smtClean="0"/>
                        <a:t>Русскую землю поделили по Днепру, как того и хотел Мстислав. Он сел на востоке Чернигове, а Ярослав взял западную сторону с центром в Киеве. «И начали жить мирно, в </a:t>
                      </a:r>
                      <a:r>
                        <a:rPr lang="ru-RU" sz="1400" dirty="0" err="1" smtClean="0"/>
                        <a:t>братолюбстве</a:t>
                      </a:r>
                      <a:r>
                        <a:rPr lang="ru-RU" sz="1400" dirty="0" smtClean="0"/>
                        <a:t>, перестала усобица и мятеж, и была тишина великая в земле». (Летопись)  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0"/>
          <a:ext cx="9144000" cy="6858002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571604"/>
                <a:gridCol w="7572396"/>
              </a:tblGrid>
              <a:tr h="39296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 </a:t>
                      </a: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Летописное предание об основании Ярославля. </a:t>
                      </a:r>
                    </a:p>
                  </a:txBody>
                  <a:tcPr/>
                </a:tc>
              </a:tr>
              <a:tr h="39296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1036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Образование Киевской митрополии   Митрополитом стал грек </a:t>
                      </a:r>
                      <a:r>
                        <a:rPr lang="ru-RU" sz="14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Феопемпт</a:t>
                      </a: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anchor="ctr"/>
                </a:tc>
              </a:tr>
              <a:tr h="77515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1036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Победа Ярослава над печенегами под Киевом.   «Ярослав одержал победу, самую счастливейшую для отечества, сокрушив одним ударом силу лютейшего из врагов его». (Н.М.Карамзин). </a:t>
                      </a:r>
                    </a:p>
                  </a:txBody>
                  <a:tcPr/>
                </a:tc>
              </a:tr>
              <a:tr h="54907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1043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Неудачный поход Владимира Ярославича на Византию. Одно из последних враждебных столкновений Руси с Византией. </a:t>
                      </a:r>
                    </a:p>
                  </a:txBody>
                  <a:tcPr/>
                </a:tc>
              </a:tr>
              <a:tr h="54907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1043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i="0" u="sng" dirty="0" smtClean="0">
                          <a:solidFill>
                            <a:srgbClr val="FF0000"/>
                          </a:solidFill>
                        </a:rPr>
                        <a:t>«Слово о законе и благодати» </a:t>
                      </a:r>
                      <a:r>
                        <a:rPr lang="ru-RU" sz="1400" i="0" u="sng" dirty="0" err="1" smtClean="0">
                          <a:solidFill>
                            <a:srgbClr val="FF0000"/>
                          </a:solidFill>
                        </a:rPr>
                        <a:t>Илариона</a:t>
                      </a:r>
                      <a:r>
                        <a:rPr lang="ru-RU" sz="1400" i="0" u="sng" dirty="0" smtClean="0">
                          <a:solidFill>
                            <a:srgbClr val="FF0000"/>
                          </a:solidFill>
                        </a:rPr>
                        <a:t>.</a:t>
                      </a:r>
                      <a:r>
                        <a:rPr lang="ru-RU" sz="1400" i="0" dirty="0" smtClean="0">
                          <a:solidFill>
                            <a:srgbClr val="FF0000"/>
                          </a:solidFill>
                        </a:rPr>
                        <a:t> Одно из самых значительных церковных произведений за всю историю русской православной церкви. </a:t>
                      </a:r>
                    </a:p>
                  </a:txBody>
                  <a:tcPr/>
                </a:tc>
              </a:tr>
              <a:tr h="54907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2-я половина XI в.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Основание </a:t>
                      </a:r>
                      <a:r>
                        <a:rPr lang="ru-RU" sz="14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Киево</a:t>
                      </a: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Печерского монастыря.   Любовь Ярослава к церкви, а особенно монахам, предопределила рост влияния церкви внутри государства и распространение церковных книг. . </a:t>
                      </a:r>
                    </a:p>
                  </a:txBody>
                  <a:tcPr/>
                </a:tc>
              </a:tr>
              <a:tr h="54907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1051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Иларион</a:t>
                      </a: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митрополит.   Первый митрополит - русин, поставленный без предварительного утверждения константинопольским патриархом.. </a:t>
                      </a:r>
                    </a:p>
                  </a:txBody>
                  <a:tcPr/>
                </a:tc>
              </a:tr>
              <a:tr h="54907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1054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Разделение Русской земли между сыновьями Ярослава Мудрого.  Это разделение способствовало княжеским усобицам и значительному ослаблению Руси. </a:t>
                      </a:r>
                    </a:p>
                  </a:txBody>
                  <a:tcPr/>
                </a:tc>
              </a:tr>
              <a:tr h="77515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1054 - 1078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Правление Изяслава Ярославича в Киеве. Княжение Изяслава было ознаменовано рядом междоусобных войн. Причинами этого были не только экономическое и политическое развитие государства, но и своеобразие родственно-правовых отношений между князьями. </a:t>
                      </a:r>
                    </a:p>
                  </a:txBody>
                  <a:tcPr/>
                </a:tc>
              </a:tr>
              <a:tr h="10012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1068  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i="1" u="sng" dirty="0" smtClean="0"/>
                        <a:t>Поражение Ярославичей половцами на р. Альте.</a:t>
                      </a:r>
                      <a:r>
                        <a:rPr lang="ru-RU" sz="1400" dirty="0" smtClean="0"/>
                        <a:t>  «Провидение наказало вероломных: там, где отец их одержал славную победу над </a:t>
                      </a:r>
                      <a:r>
                        <a:rPr lang="ru-RU" sz="1400" dirty="0" err="1" smtClean="0"/>
                        <a:t>Сятополком</a:t>
                      </a:r>
                      <a:r>
                        <a:rPr lang="ru-RU" sz="1400" dirty="0" smtClean="0"/>
                        <a:t> и печенегами, на берегах Альты, через несколько месяцев Изяслав а братья его в ночном сражении были наголову разбиты свирепыми половцами». (Н.М.Карамзин)</a:t>
                      </a:r>
                    </a:p>
                  </a:txBody>
                  <a:tcPr/>
                </a:tc>
              </a:tr>
              <a:tr h="77515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 сентября 1068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 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Восстание в Киеве и изгнание Изяслава Недовольные политикой Изяслава, киевляне подняли мятеж, освободили популярного в народе Всеслава из заключения и посадили его на киевский стол. 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0" y="0"/>
          <a:ext cx="9144000" cy="6857999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571604"/>
                <a:gridCol w="7572396"/>
              </a:tblGrid>
              <a:tr h="56006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1068 - 1069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Правление полоцкого князя Всеслава Изяслав удалился в Польшу. Всеслав правил всего семь месяцев, но заслужил славу правителя мудрого и осторожного. </a:t>
                      </a:r>
                    </a:p>
                  </a:txBody>
                  <a:tcPr/>
                </a:tc>
              </a:tr>
              <a:tr h="56006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1068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Поражение половцев от Святослава Ярославича Черниговского. Первое чувствительное поражение, которое потерпели половцы от русских. </a:t>
                      </a:r>
                    </a:p>
                  </a:txBody>
                  <a:tcPr/>
                </a:tc>
              </a:tr>
              <a:tr h="102128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весна 1069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i="1" u="sng" dirty="0" smtClean="0"/>
                        <a:t>Восстановление власти Изяслава в Киеве с помощью поляков, бегство Всеслава.</a:t>
                      </a:r>
                      <a:r>
                        <a:rPr lang="ru-RU" sz="1400" dirty="0" smtClean="0"/>
                        <a:t> Летописцы считали Всеслава чародеем: «Обернувшись волком, побежал он ночью, закутанный в синюю мглу». (Летопись) Даже столетие спустя о полоцком князе с огромным уважением отзывался автор «Слова о полку Игореве». </a:t>
                      </a:r>
                      <a:endParaRPr lang="ru-RU" sz="1400" dirty="0"/>
                    </a:p>
                  </a:txBody>
                  <a:tcPr/>
                </a:tc>
              </a:tr>
              <a:tr h="79067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около 1072 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«Правда Ярославичей»  «Этот древний документ отразил новый, более суровый закон, охранявший прежде всего собственность князей — их земли, дворцы. Рождение этого документа было ответом феодального государства на народные восстания». (И. А. </a:t>
                      </a:r>
                      <a:r>
                        <a:rPr lang="ru-RU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Заичкин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</a:p>
                  </a:txBody>
                  <a:tcPr/>
                </a:tc>
              </a:tr>
              <a:tr h="40082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1073 - 1076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Правление Святослава Ярославича в Киеве.</a:t>
                      </a:r>
                    </a:p>
                  </a:txBody>
                  <a:tcPr/>
                </a:tc>
              </a:tr>
              <a:tr h="79067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1079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 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Выступление </a:t>
                      </a:r>
                      <a:r>
                        <a:rPr lang="ru-RU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Тмутараканского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князя Романа </a:t>
                      </a:r>
                      <a:r>
                        <a:rPr lang="ru-RU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Святославича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с половецким войском против Всеволода Ярославича. «Роман </a:t>
                      </a:r>
                      <a:r>
                        <a:rPr lang="ru-RU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Святославич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... начал междоусобную войну, которая стоила ему жизни». (Н.М.Карамзин) </a:t>
                      </a:r>
                    </a:p>
                  </a:txBody>
                  <a:tcPr/>
                </a:tc>
              </a:tr>
              <a:tr h="171312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1093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i="1" u="sng" dirty="0" smtClean="0"/>
                        <a:t>Смерть князя Всеволода </a:t>
                      </a:r>
                      <a:r>
                        <a:rPr lang="ru-RU" sz="1400" dirty="0" smtClean="0"/>
                        <a:t>«Летописец говорит, что этот князь был </a:t>
                      </a:r>
                      <a:r>
                        <a:rPr lang="ru-RU" sz="1400" dirty="0" err="1" smtClean="0"/>
                        <a:t>измлада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боголюбив</a:t>
                      </a:r>
                      <a:r>
                        <a:rPr lang="ru-RU" sz="1400" dirty="0" smtClean="0"/>
                        <a:t>, любил правду, был милостив к нищим, чтил епископов и священников, но особенно любил монахов, давал им все потребное... Летописец также прибавляет, что в Киеве Всеволоду было гораздо больше хлопот, чем в </a:t>
                      </a:r>
                      <a:r>
                        <a:rPr lang="ru-RU" sz="1400" dirty="0" err="1" smtClean="0"/>
                        <a:t>Переяславле</a:t>
                      </a:r>
                      <a:r>
                        <a:rPr lang="ru-RU" sz="1400" dirty="0" smtClean="0"/>
                        <a:t>; хлопотал он все с племянниками... он все их мирил и раздавал волости. К этим заботам присоединились болезни, старость... Каково было грабительство тиунов княжеских при Всеволоде, свидетельствуют слова лучших киевлян, что земля их оскудела от рати и продаж». (С.М.Соловьев) </a:t>
                      </a:r>
                    </a:p>
                  </a:txBody>
                  <a:tcPr/>
                </a:tc>
              </a:tr>
              <a:tr h="102128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1093 - 1113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Правление Святополка </a:t>
                      </a:r>
                      <a:r>
                        <a:rPr lang="ru-RU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Изяславича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 Княжение Святополка было связано со многими злодеяниями. Не раз он пренебрегал данными обещаниями и клятвами. «Святополк не замедлил </a:t>
                      </a:r>
                      <a:r>
                        <a:rPr lang="ru-RU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остыдить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себя новым вероломством», — так писал о князе Н.М.Карамзин. «Святополк был жесток, корыстолюбив и властолюбив без ума и твердости» (С.М.Соловьев) 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0"/>
          <a:ext cx="9144000" cy="673608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643042"/>
                <a:gridCol w="7500958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1094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Изгнание Владимира Мономаха из Чернигова  «Князь </a:t>
                      </a:r>
                      <a:r>
                        <a:rPr lang="ru-RU" sz="14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Тмутараканский</a:t>
                      </a: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Олег </a:t>
                      </a:r>
                      <a:r>
                        <a:rPr lang="ru-RU" sz="14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Святославич</a:t>
                      </a: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... осадил Мономаха в Чернигове, и требовал сей области как законного наследия, ибо она принадлежала некогда его родителю. Владимир... несколько дней оборонялся, но жалея крови... добровольно уступил княжение Олегу». (Н.М.Карамзин)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1097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 </a:t>
                      </a: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Съезд князей в </a:t>
                      </a:r>
                      <a:r>
                        <a:rPr lang="ru-RU" sz="14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Любиче</a:t>
                      </a: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("на устроение мира")    «Сей торжественный союз был в одно время заключен и нарушен...» (Н. М. Карамзин)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1098 г.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Ослепление князя Василька  «Его связали, раздавили ему грудь доскою, и вырезали обе зеницы...».(Н. М. Карамзин)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1108 г.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i="1" u="sng" dirty="0" smtClean="0"/>
                        <a:t>Летописное сказание об основании Владимира - на - </a:t>
                      </a:r>
                      <a:r>
                        <a:rPr lang="ru-RU" sz="1400" i="1" u="sng" dirty="0" err="1" smtClean="0"/>
                        <a:t>Клязьме</a:t>
                      </a:r>
                      <a:r>
                        <a:rPr lang="ru-RU" sz="1400" i="1" u="sng" dirty="0" smtClean="0"/>
                        <a:t>.</a:t>
                      </a:r>
                      <a:r>
                        <a:rPr lang="ru-RU" sz="1400" dirty="0" smtClean="0"/>
                        <a:t>  Будущая столица Русского государства.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около 1113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i="1" u="sng" dirty="0" smtClean="0"/>
                        <a:t>Составление "Повести временных лет" </a:t>
                      </a:r>
                      <a:r>
                        <a:rPr lang="ru-RU" sz="1400" dirty="0" smtClean="0"/>
                        <a:t>«</a:t>
                      </a:r>
                      <a:r>
                        <a:rPr lang="ru-RU" sz="1400" dirty="0" err="1" smtClean="0"/>
                        <a:t>Историко</a:t>
                      </a:r>
                      <a:r>
                        <a:rPr lang="ru-RU" sz="1400" dirty="0" smtClean="0"/>
                        <a:t> - географическое введение Нестора в историю Киевской Руси, написанное с небывалой широтой и достоверностью, заслуживает полного доверия...» (Б.А.Рыбаков).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1113 г.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 </a:t>
                      </a:r>
                      <a:r>
                        <a:rPr lang="ru-RU" sz="1400" i="1" u="sng" dirty="0" smtClean="0"/>
                        <a:t>Смерть Святополка</a:t>
                      </a:r>
                      <a:r>
                        <a:rPr lang="ru-RU" sz="1400" dirty="0" smtClean="0"/>
                        <a:t> «В начале 1113 года видели в Киеве солнечное затмение; небесное знамение предвещало смерть </a:t>
                      </a:r>
                      <a:r>
                        <a:rPr lang="ru-RU" sz="1400" dirty="0" err="1" smtClean="0"/>
                        <a:t>Святополкову</a:t>
                      </a:r>
                      <a:r>
                        <a:rPr lang="ru-RU" sz="1400" dirty="0" smtClean="0"/>
                        <a:t>, по словам летописца, князь умер 16 апреля...» (С.М.Соловьев)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 </a:t>
                      </a:r>
                      <a:r>
                        <a:rPr lang="ru-RU" sz="1400" i="1" u="sng" dirty="0" smtClean="0"/>
                        <a:t>Восстание в Киеве.</a:t>
                      </a:r>
                      <a:r>
                        <a:rPr lang="ru-RU" sz="1400" dirty="0" smtClean="0"/>
                        <a:t> Причиной восстания стали бедствия, которые испытывал народ из-за усобиц князей, а также тяготы, которые терпели киевляне от ростовщиков.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1113 - 1125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i="1" u="sng" dirty="0" smtClean="0"/>
                        <a:t>Правление Владимира II </a:t>
                      </a:r>
                      <a:r>
                        <a:rPr lang="ru-RU" sz="1400" i="1" u="sng" dirty="0" err="1" smtClean="0"/>
                        <a:t>Мономаха.</a:t>
                      </a:r>
                      <a:r>
                        <a:rPr lang="ru-RU" sz="1400" dirty="0" err="1" smtClean="0"/>
                        <a:t>Мономах</a:t>
                      </a:r>
                      <a:r>
                        <a:rPr lang="ru-RU" sz="1400" dirty="0" smtClean="0"/>
                        <a:t> не возвышался над понятиями своего века... не хотел изменить существующий порядок вещей, но личными доблестями, строгим исполнением обязанностей прикрывал недостатки существующего порядка, делал его... способным удовлетворять общественным потребностям». (С.М. Соловьев) 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i="1" u="sng" dirty="0" smtClean="0"/>
                        <a:t>«Уставы» Владимира Мономаха о «закупах» и «резах» (процентах).   </a:t>
                      </a:r>
                      <a:r>
                        <a:rPr lang="ru-RU" sz="1400" dirty="0" smtClean="0"/>
                        <a:t>Своими «уставами» Владимир Мономах ограничил ростовщичество, от которого долго страдали киевляне. 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1116 - 1120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i="1" u="sng" dirty="0" smtClean="0"/>
                        <a:t>Усобица Владимира Мономаха с Глебом </a:t>
                      </a:r>
                      <a:r>
                        <a:rPr lang="ru-RU" sz="1400" i="1" u="sng" dirty="0" err="1" smtClean="0"/>
                        <a:t>Всеславичем</a:t>
                      </a:r>
                      <a:r>
                        <a:rPr lang="ru-RU" sz="1400" i="1" u="sng" dirty="0" smtClean="0"/>
                        <a:t> Минским.</a:t>
                      </a:r>
                      <a:r>
                        <a:rPr lang="ru-RU" sz="1400" dirty="0" smtClean="0"/>
                        <a:t>  Взявши Минск, Мономах не стал отнимать его у князя Глеба, дав ему наставления. И только через 4 года, когда Глеб так и не унялся, у него отняли Минск и самого привели в Киев, где он в том же году и умер. 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1811</Words>
  <Application>Microsoft Office PowerPoint</Application>
  <PresentationFormat>Экран (4:3)</PresentationFormat>
  <Paragraphs>295</Paragraphs>
  <Slides>18</Slides>
  <Notes>18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2014-11-08T18:00:27Z</dcterms:created>
  <dcterms:modified xsi:type="dcterms:W3CDTF">2014-11-08T18:00:55Z</dcterms:modified>
</cp:coreProperties>
</file>