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996" r:id="rId2"/>
  </p:sldMasterIdLst>
  <p:notesMasterIdLst>
    <p:notesMasterId r:id="rId23"/>
  </p:notesMasterIdLst>
  <p:sldIdLst>
    <p:sldId id="278" r:id="rId3"/>
    <p:sldId id="286" r:id="rId4"/>
    <p:sldId id="271" r:id="rId5"/>
    <p:sldId id="257" r:id="rId6"/>
    <p:sldId id="258" r:id="rId7"/>
    <p:sldId id="272" r:id="rId8"/>
    <p:sldId id="259" r:id="rId9"/>
    <p:sldId id="263" r:id="rId10"/>
    <p:sldId id="265" r:id="rId11"/>
    <p:sldId id="275" r:id="rId12"/>
    <p:sldId id="270" r:id="rId13"/>
    <p:sldId id="273" r:id="rId14"/>
    <p:sldId id="277" r:id="rId15"/>
    <p:sldId id="280" r:id="rId16"/>
    <p:sldId id="284" r:id="rId17"/>
    <p:sldId id="281" r:id="rId18"/>
    <p:sldId id="282" r:id="rId19"/>
    <p:sldId id="283" r:id="rId20"/>
    <p:sldId id="279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9F"/>
    <a:srgbClr val="0333B9"/>
    <a:srgbClr val="006600"/>
    <a:srgbClr val="1C1C1C"/>
    <a:srgbClr val="99FF66"/>
    <a:srgbClr val="00CC00"/>
    <a:srgbClr val="54D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5A26D2-837E-4D8C-9CE6-C5AF06915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09DF1-5A16-4533-9C91-4F852BFAAA0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64E19-427F-48AF-872C-CAF4C6E5A17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Один клик по кнопке вводит анимированный элемент, повторный - удаляет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C6CE-979E-46B6-93EF-C6501FCD0E07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1568-1769-489E-A287-56F93A21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044A-EEBB-460D-85CC-EB891DB97C8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241C-6C18-4BA8-8464-1EE51172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BD77-5CE8-43DE-B0FF-136B8C0A4C6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202D-30F9-48FE-8F7E-771B17F5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77A-664D-410E-A688-799BD03A310F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87B4-75BE-43A9-BBDE-8811A81AA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DCB93DE-9D75-411A-82FC-A2BC56F40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028039-1991-4B61-ADB9-DA25057AD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5361E-51E9-4701-9331-BBA59634F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E9D3B-C6C4-45FD-A0BA-F9D2A6918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A26B4CE-7F4E-4287-9516-79A341949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D91E1-ABC0-4B5E-999C-A4D39A5FB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5F1E5-8EA4-4997-8702-00813C00D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D0CA-23E2-4D1E-A5B6-4B2793A78E4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6AE8-9B4A-4E4B-9003-43390DDF6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CEF57-C385-4CDD-8541-D0E0B854C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8C6FB-22E0-4984-B426-118E5191C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202E4-72A4-4AE1-A5C9-616E44A49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D0759-1081-4B20-8CB0-D566F4969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E2E1-1EE5-4029-84C4-FF36B9F775E5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D738-B803-4730-9D8D-D4E985F3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0DCE-85D7-466D-9481-FBC48E1509BF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589C-0C7C-425A-92AD-994F5101F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BE50-B535-4227-A701-F94A10CA6505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5293-72F3-424D-9654-C955116DF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D918-6FBF-48CD-95DD-A453B1CA7FBF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3F79-92D7-4E3C-8A44-F118AA165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345D-8430-44C1-967C-3FDAD7B9BFA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C474-2730-4FF3-BD5A-52D26608B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1FDB-1B98-4E74-BDCF-8AB5D925834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2951-F221-43FA-8161-BD714997D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B76B-F8FC-43C2-9A42-06C8854E7309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D114-A02B-4729-80E4-5B825D698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864F70-9818-4DF0-99F7-B8EBCD345819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C4FD7F-2A46-4BAE-A510-6FD081975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864F70-9818-4DF0-99F7-B8EBCD345819}" type="datetimeFigureOut">
              <a:rPr lang="ru-RU" smtClean="0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C4FD7F-2A46-4BAE-A510-6FD081975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eolte.com/img/570.files/image052.jpg" TargetMode="External"/><Relationship Id="rId13" Type="http://schemas.openxmlformats.org/officeDocument/2006/relationships/hyperlink" Target="http://www.1september.ru/" TargetMode="External"/><Relationship Id="rId3" Type="http://schemas.openxmlformats.org/officeDocument/2006/relationships/hyperlink" Target="http://www.proshkolu.ru/club/history5/file2/1198931%20-%20&#1061;&#1072;&#1084;&#1080;&#1090;&#1086;&#1074;&#1072;%20&#1043;.&#1056;" TargetMode="External"/><Relationship Id="rId7" Type="http://schemas.openxmlformats.org/officeDocument/2006/relationships/hyperlink" Target="http://www.greece-about.ru/images/books/1027/greece_history_img_344.jpg" TargetMode="External"/><Relationship Id="rId12" Type="http://schemas.openxmlformats.org/officeDocument/2006/relationships/hyperlink" Target="http://upload.wikimedia.org/wikipedia/commons/thumb/1/11/Battle_of_Chaeronea,_338_BC.gif/300px-Battle_of_Chaeronea,_338_BC.gif" TargetMode="External"/><Relationship Id="rId2" Type="http://schemas.openxmlformats.org/officeDocument/2006/relationships/hyperlink" Target="http://www.uchportal.ru/load/53-1-0-26051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doublebrick.ru/u/dan/temp/oldwar-article/oldwar-15.jpg" TargetMode="External"/><Relationship Id="rId11" Type="http://schemas.openxmlformats.org/officeDocument/2006/relationships/hyperlink" Target="http://antic-writers.info/i/p/isocrates.jpg" TargetMode="External"/><Relationship Id="rId5" Type="http://schemas.openxmlformats.org/officeDocument/2006/relationships/hyperlink" Target="http://pages.uoregon.edu/klio/maps/phalanx-improved.jpg" TargetMode="External"/><Relationship Id="rId10" Type="http://schemas.openxmlformats.org/officeDocument/2006/relationships/hyperlink" Target="http://upload.wikimedia.org/wikipedia/commons/thumb/9/9f/Bust_Aiskhines_BM_1839.jpg/200px-Bust_Aiskhines_BM_1839.jpg" TargetMode="External"/><Relationship Id="rId4" Type="http://schemas.openxmlformats.org/officeDocument/2006/relationships/hyperlink" Target="http://img1.liveinternet.ru/images/attach/c/1/62/663/62663418_fmilipp_makedonskiy.jpg" TargetMode="External"/><Relationship Id="rId9" Type="http://schemas.openxmlformats.org/officeDocument/2006/relationships/hyperlink" Target="http://rithelp.ru/wp-content/uploads/2010/10/demosthenes1.jpg" TargetMode="External"/><Relationship Id="rId14" Type="http://schemas.openxmlformats.org/officeDocument/2006/relationships/hyperlink" Target="http://school-collection.ed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08823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100" b="1" dirty="0">
                <a:latin typeface="Times New Roman" pitchFamily="18" charset="0"/>
              </a:rPr>
              <a:t>Презентация к уроку</a:t>
            </a:r>
            <a:br>
              <a:rPr lang="ru-RU" altLang="ru-RU" sz="3100" b="1" dirty="0">
                <a:latin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</a:rPr>
              <a:t> истории </a:t>
            </a:r>
            <a:r>
              <a:rPr lang="ru-RU" altLang="ru-RU" sz="3100" b="1" dirty="0">
                <a:latin typeface="Times New Roman" pitchFamily="18" charset="0"/>
              </a:rPr>
              <a:t>в 5 классе</a:t>
            </a:r>
            <a:br>
              <a:rPr lang="ru-RU" altLang="ru-RU" sz="3100" b="1" dirty="0">
                <a:latin typeface="Times New Roman" pitchFamily="18" charset="0"/>
              </a:rPr>
            </a:br>
            <a:r>
              <a:rPr lang="ru-RU" altLang="ru-RU" sz="3100" b="1" dirty="0">
                <a:latin typeface="Times New Roman" pitchFamily="18" charset="0"/>
              </a:rPr>
              <a:t/>
            </a:r>
            <a:br>
              <a:rPr lang="ru-RU" altLang="ru-RU" sz="3100" b="1" dirty="0">
                <a:latin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Города Эллады </a:t>
            </a:r>
            <a:br>
              <a:rPr lang="ru-RU" sz="6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подчиняются </a:t>
            </a:r>
            <a:br>
              <a:rPr lang="ru-RU" sz="6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Македонии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6400800" cy="1273175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dirty="0" smtClean="0">
                <a:latin typeface="Times New Roman" pitchFamily="18" charset="0"/>
              </a:rPr>
              <a:t>Шубина </a:t>
            </a:r>
            <a:r>
              <a:rPr lang="ru-RU" altLang="ru-RU" dirty="0">
                <a:latin typeface="Times New Roman" pitchFamily="18" charset="0"/>
              </a:rPr>
              <a:t>Елена Васильевна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dirty="0">
                <a:latin typeface="Times New Roman" pitchFamily="18" charset="0"/>
              </a:rPr>
              <a:t>учитель </a:t>
            </a:r>
            <a:r>
              <a:rPr lang="ru-RU" altLang="ru-RU" dirty="0" smtClean="0">
                <a:latin typeface="Times New Roman" pitchFamily="18" charset="0"/>
              </a:rPr>
              <a:t>истории и обществознания</a:t>
            </a:r>
            <a:endParaRPr lang="ru-RU" altLang="ru-RU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dirty="0">
                <a:latin typeface="Times New Roman" pitchFamily="18" charset="0"/>
              </a:rPr>
              <a:t>ГБОУ СОШ «ОЦ» с. Подъем-Михайловка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4040188" cy="719138"/>
          </a:xfrm>
        </p:spPr>
        <p:txBody>
          <a:bodyPr rtlCol="0"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I</a:t>
            </a:r>
            <a:r>
              <a:rPr lang="ru-RU" sz="3200" dirty="0" smtClean="0"/>
              <a:t>. Усиление Македонии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549275"/>
            <a:ext cx="4041775" cy="792163"/>
          </a:xfrm>
        </p:spPr>
        <p:txBody>
          <a:bodyPr rtlCol="0"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II</a:t>
            </a:r>
            <a:r>
              <a:rPr lang="ru-RU" sz="3200" dirty="0" smtClean="0"/>
              <a:t>. Ослабление Греции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6866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628775"/>
            <a:ext cx="4040188" cy="4497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Объединение Македонии под властью Филиппа </a:t>
            </a:r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 Укрепление македонской армии.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Создание осадной техники.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4. Использование подкупа и политики «разделяй и властвуй».</a:t>
            </a:r>
          </a:p>
          <a:p>
            <a:endParaRPr lang="ru-RU" dirty="0" smtClean="0"/>
          </a:p>
        </p:txBody>
      </p:sp>
      <p:sp>
        <p:nvSpPr>
          <p:cNvPr id="36868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4041775" cy="44973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Длительные войны между греческими полисами.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 Разорение земледельцев.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Усиление борьбы между богатыми и бедными жителями полисов.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50825" y="5876925"/>
            <a:ext cx="720725" cy="720725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latin typeface="Georgia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6375" y="6021388"/>
            <a:ext cx="59753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Сформулируйте 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7956550" y="333375"/>
            <a:ext cx="914400" cy="482600"/>
          </a:xfrm>
          <a:prstGeom prst="rect">
            <a:avLst/>
          </a:prstGeom>
          <a:solidFill>
            <a:srgbClr val="FF0000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/>
          <a:lstStyle/>
          <a:p>
            <a:endParaRPr lang="ru-RU"/>
          </a:p>
        </p:txBody>
      </p:sp>
      <p:sp>
        <p:nvSpPr>
          <p:cNvPr id="37891" name="Text Box 62"/>
          <p:cNvSpPr txBox="1">
            <a:spLocks noChangeArrowheads="1"/>
          </p:cNvSpPr>
          <p:nvPr/>
        </p:nvSpPr>
        <p:spPr bwMode="auto">
          <a:xfrm>
            <a:off x="7740650" y="836613"/>
            <a:ext cx="14033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/>
              <a:t>Афинское государство</a:t>
            </a: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7956550" y="1268413"/>
            <a:ext cx="914400" cy="482600"/>
          </a:xfrm>
          <a:prstGeom prst="rect">
            <a:avLst/>
          </a:prstGeom>
          <a:solidFill>
            <a:srgbClr val="FFFF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/>
          <a:lstStyle/>
          <a:p>
            <a:endParaRPr lang="ru-RU"/>
          </a:p>
        </p:txBody>
      </p:sp>
      <p:sp>
        <p:nvSpPr>
          <p:cNvPr id="37893" name="Text Box 64"/>
          <p:cNvSpPr txBox="1">
            <a:spLocks noChangeArrowheads="1"/>
          </p:cNvSpPr>
          <p:nvPr/>
        </p:nvSpPr>
        <p:spPr bwMode="auto">
          <a:xfrm>
            <a:off x="7740650" y="1771650"/>
            <a:ext cx="1403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/>
              <a:t>Союзники Афин</a:t>
            </a: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7956550" y="2420938"/>
            <a:ext cx="914400" cy="482600"/>
          </a:xfrm>
          <a:prstGeom prst="rect">
            <a:avLst/>
          </a:prstGeom>
          <a:solidFill>
            <a:srgbClr val="99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/>
          <a:lstStyle/>
          <a:p>
            <a:endParaRPr lang="ru-RU"/>
          </a:p>
        </p:txBody>
      </p:sp>
      <p:sp>
        <p:nvSpPr>
          <p:cNvPr id="37895" name="Text Box 66"/>
          <p:cNvSpPr txBox="1">
            <a:spLocks noChangeArrowheads="1"/>
          </p:cNvSpPr>
          <p:nvPr/>
        </p:nvSpPr>
        <p:spPr bwMode="auto">
          <a:xfrm>
            <a:off x="7740650" y="2925763"/>
            <a:ext cx="1403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/>
              <a:t>Македония</a:t>
            </a:r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7956550" y="3284538"/>
            <a:ext cx="914400" cy="482600"/>
          </a:xfrm>
          <a:prstGeom prst="rect">
            <a:avLst/>
          </a:prstGeom>
          <a:solidFill>
            <a:srgbClr val="00CC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/>
          <a:lstStyle/>
          <a:p>
            <a:endParaRPr lang="ru-RU"/>
          </a:p>
        </p:txBody>
      </p:sp>
      <p:sp>
        <p:nvSpPr>
          <p:cNvPr id="37897" name="Text Box 68"/>
          <p:cNvSpPr txBox="1">
            <a:spLocks noChangeArrowheads="1"/>
          </p:cNvSpPr>
          <p:nvPr/>
        </p:nvSpPr>
        <p:spPr bwMode="auto">
          <a:xfrm>
            <a:off x="7740650" y="3789363"/>
            <a:ext cx="14033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/>
              <a:t>Территории присоединенные Филиппом </a:t>
            </a:r>
            <a:r>
              <a:rPr lang="en-US" sz="1200"/>
              <a:t>II</a:t>
            </a:r>
            <a:endParaRPr lang="ru-RU" sz="1200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7956550" y="4437063"/>
            <a:ext cx="914400" cy="482600"/>
          </a:xfrm>
          <a:prstGeom prst="rect">
            <a:avLst/>
          </a:prstGeom>
          <a:solidFill>
            <a:srgbClr val="99CC00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lIns="0" tIns="36000" rIns="0" bIns="0" anchor="ctr"/>
          <a:lstStyle/>
          <a:p>
            <a:endParaRPr lang="ru-RU"/>
          </a:p>
        </p:txBody>
      </p:sp>
      <p:sp>
        <p:nvSpPr>
          <p:cNvPr id="37899" name="Text Box 70"/>
          <p:cNvSpPr txBox="1">
            <a:spLocks noChangeArrowheads="1"/>
          </p:cNvSpPr>
          <p:nvPr/>
        </p:nvSpPr>
        <p:spPr bwMode="auto">
          <a:xfrm>
            <a:off x="7740650" y="4940300"/>
            <a:ext cx="14033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/>
              <a:t>Государства находящиеся в зависимости от Македонии</a:t>
            </a:r>
          </a:p>
        </p:txBody>
      </p:sp>
      <p:pic>
        <p:nvPicPr>
          <p:cNvPr id="2122" name="Picture 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7956550" y="5805488"/>
            <a:ext cx="9144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>
              <a:lnSpc>
                <a:spcPct val="85000"/>
              </a:lnSpc>
            </a:pPr>
            <a:r>
              <a:rPr lang="ru-RU" sz="1400" b="1" i="1"/>
              <a:t>Вся карта</a:t>
            </a:r>
          </a:p>
        </p:txBody>
      </p:sp>
      <p:pic>
        <p:nvPicPr>
          <p:cNvPr id="2123" name="Picture 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5" name="Picture 7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3"/>
            <a:ext cx="7740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6" name="Picture 7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72" descr="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2275" y="274638"/>
            <a:ext cx="5759450" cy="1143000"/>
          </a:xfrm>
        </p:spPr>
        <p:txBody>
          <a:bodyPr>
            <a:normAutofit/>
          </a:bodyPr>
          <a:lstStyle/>
          <a:p>
            <a:r>
              <a:rPr lang="ru-RU" sz="4000" b="1" smtClean="0"/>
              <a:t>Быть иль не быть?</a:t>
            </a:r>
          </a:p>
        </p:txBody>
      </p:sp>
      <p:pic>
        <p:nvPicPr>
          <p:cNvPr id="39938" name="Picture 3" descr="C:\Users\Пользователь\Pictures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28082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C:\Users\Пользователь\Pictures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89138"/>
            <a:ext cx="28305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00113" y="5732463"/>
            <a:ext cx="1587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Демосфен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488" y="5732463"/>
            <a:ext cx="12668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Исократ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50825" y="549275"/>
            <a:ext cx="720725" cy="719138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Georgia" pitchFamily="18" charset="0"/>
              </a:rPr>
              <a:t>?</a:t>
            </a:r>
          </a:p>
        </p:txBody>
      </p:sp>
      <p:pic>
        <p:nvPicPr>
          <p:cNvPr id="39943" name="Picture 8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89138"/>
            <a:ext cx="2605088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67175" y="5732463"/>
            <a:ext cx="9604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Эсхин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Пользователь\Pictures\Рисунок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181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  <a:effectLst/>
              </a:rPr>
              <a:t>Значение битвы при </a:t>
            </a:r>
            <a:r>
              <a:rPr lang="ru-RU" cap="none" dirty="0" err="1" smtClean="0">
                <a:solidFill>
                  <a:srgbClr val="C00000"/>
                </a:solidFill>
                <a:effectLst/>
              </a:rPr>
              <a:t>Херонеи</a:t>
            </a:r>
            <a:r>
              <a:rPr lang="ru-RU" cap="none" dirty="0" smtClean="0">
                <a:solidFill>
                  <a:srgbClr val="C00000"/>
                </a:solidFill>
                <a:effectLst/>
              </a:rPr>
              <a:t>:</a:t>
            </a:r>
            <a:endParaRPr lang="ru-RU" cap="none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Афинской демократии пришел конец;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Имущество у богатых граждан не отбиралось (</a:t>
            </a: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бъясните причину);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Было принято решение о «вечном мире и союзе» между греческими государствами и Македонией (кому это было выгодно?);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Македонский царь был провозглашен верховным главнокомандующим объединенными военными силами (предположите последствия);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Греция потеряла надолго свою независимость.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1560" y="486412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375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9592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1. Подумайте, обсудите в группе и кратко запишите ваши ответы на вопросы: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В чём сильные и слабые стороны построения македонской пехоты фалангой?</a:t>
            </a:r>
          </a:p>
          <a:p>
            <a:r>
              <a:rPr lang="ru-RU" dirty="0"/>
              <a:t>- </a:t>
            </a:r>
            <a:r>
              <a:rPr lang="ru-RU" dirty="0" smtClean="0"/>
              <a:t>В </a:t>
            </a:r>
            <a:r>
              <a:rPr lang="ru-RU" dirty="0"/>
              <a:t>какой местности фаланга не могла успешно действовать?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9699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Составьте  </a:t>
            </a:r>
            <a:r>
              <a:rPr lang="ru-RU" dirty="0"/>
              <a:t>вопросы по теме урока и </a:t>
            </a:r>
            <a:r>
              <a:rPr lang="ru-RU" dirty="0" smtClean="0"/>
              <a:t>задайте </a:t>
            </a:r>
            <a:r>
              <a:rPr lang="ru-RU" dirty="0"/>
              <a:t>их другим </a:t>
            </a:r>
            <a:r>
              <a:rPr lang="ru-RU" dirty="0" smtClean="0"/>
              <a:t>группам,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1916832"/>
            <a:ext cx="8686800" cy="4525963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помощью </a:t>
            </a:r>
            <a:r>
              <a:rPr lang="ru-RU" dirty="0" smtClean="0"/>
              <a:t>«Памятки» </a:t>
            </a:r>
            <a:r>
              <a:rPr lang="ru-RU" dirty="0"/>
              <a:t>оцените ответ одноклассников, </a:t>
            </a:r>
            <a:endParaRPr lang="ru-RU" dirty="0" smtClean="0"/>
          </a:p>
          <a:p>
            <a:r>
              <a:rPr lang="ru-RU" dirty="0" smtClean="0"/>
              <a:t>оценки </a:t>
            </a:r>
            <a:r>
              <a:rPr lang="ru-RU" dirty="0"/>
              <a:t>поставьте в тетради с указанием фамилии  того, кто задавал вопрос.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9699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Закончите </a:t>
            </a:r>
            <a:r>
              <a:rPr lang="ru-RU" dirty="0">
                <a:effectLst/>
              </a:rPr>
              <a:t>предложения: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4525963"/>
          </a:xfrm>
        </p:spPr>
        <p:txBody>
          <a:bodyPr/>
          <a:lstStyle/>
          <a:p>
            <a:r>
              <a:rPr lang="ru-RU" dirty="0"/>
              <a:t>1. Урок помог мне …</a:t>
            </a:r>
          </a:p>
          <a:p>
            <a:r>
              <a:rPr lang="ru-RU" dirty="0"/>
              <a:t>2. Для меня было сложным…</a:t>
            </a:r>
          </a:p>
          <a:p>
            <a:r>
              <a:rPr lang="ru-RU" dirty="0"/>
              <a:t>3. Мне понравилось…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9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омашнее 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Базовый уровень</a:t>
            </a:r>
            <a:r>
              <a:rPr lang="ru-RU" dirty="0" smtClean="0">
                <a:solidFill>
                  <a:srgbClr val="C00000"/>
                </a:solidFill>
              </a:rPr>
              <a:t>: Параграф 41 – читать, ответить на вопросы с. 200; задания по к/карте.</a:t>
            </a:r>
          </a:p>
          <a:p>
            <a:r>
              <a:rPr lang="ru-RU" i="1" u="sng" dirty="0" smtClean="0">
                <a:solidFill>
                  <a:srgbClr val="C00000"/>
                </a:solidFill>
              </a:rPr>
              <a:t>Повышенный уровень: </a:t>
            </a:r>
            <a:r>
              <a:rPr lang="ru-RU" dirty="0" smtClean="0">
                <a:solidFill>
                  <a:srgbClr val="C00000"/>
                </a:solidFill>
              </a:rPr>
              <a:t>Составьте сообщение о приходе к власти Александра Македонского и подготовьте для пересказа (по плану) легенду, связанную с </a:t>
            </a:r>
            <a:r>
              <a:rPr lang="ru-RU" dirty="0" err="1" smtClean="0">
                <a:solidFill>
                  <a:srgbClr val="C00000"/>
                </a:solidFill>
              </a:rPr>
              <a:t>А.Македонским</a:t>
            </a:r>
            <a:r>
              <a:rPr lang="ru-RU" dirty="0" smtClean="0">
                <a:solidFill>
                  <a:srgbClr val="C00000"/>
                </a:solidFill>
              </a:rPr>
              <a:t>, составьте  «Интервью </a:t>
            </a:r>
            <a:r>
              <a:rPr lang="ru-RU" dirty="0">
                <a:solidFill>
                  <a:srgbClr val="C00000"/>
                </a:solidFill>
              </a:rPr>
              <a:t>с исторической личностью</a:t>
            </a:r>
            <a:r>
              <a:rPr lang="ru-RU" dirty="0" smtClean="0">
                <a:solidFill>
                  <a:srgbClr val="C00000"/>
                </a:solidFill>
              </a:rPr>
              <a:t>».</a:t>
            </a:r>
          </a:p>
          <a:p>
            <a:pPr lvl="0"/>
            <a:r>
              <a:rPr lang="ru-RU" i="1" u="sng" dirty="0" smtClean="0">
                <a:solidFill>
                  <a:srgbClr val="C00000"/>
                </a:solidFill>
              </a:rPr>
              <a:t>Высокий уровень: </a:t>
            </a:r>
            <a:r>
              <a:rPr lang="ru-RU" dirty="0" smtClean="0">
                <a:solidFill>
                  <a:srgbClr val="C00000"/>
                </a:solidFill>
              </a:rPr>
              <a:t>Подумайте </a:t>
            </a:r>
            <a:r>
              <a:rPr lang="ru-RU" dirty="0">
                <a:solidFill>
                  <a:srgbClr val="C00000"/>
                </a:solidFill>
              </a:rPr>
              <a:t>о положительных и отрицательных последствиях подчинения Греции для самой Греции и Македонии. Ответ оформите в удобной для вас форме.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08" y="-9939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Хронология: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3000 г. до н.э. , </a:t>
            </a:r>
            <a:endParaRPr lang="ru-RU" dirty="0" smtClean="0"/>
          </a:p>
          <a:p>
            <a:r>
              <a:rPr lang="ru-RU" dirty="0" smtClean="0"/>
              <a:t>2600 </a:t>
            </a:r>
            <a:r>
              <a:rPr lang="ru-RU" dirty="0"/>
              <a:t>г. до н.э. , </a:t>
            </a:r>
            <a:endParaRPr lang="ru-RU" dirty="0" smtClean="0"/>
          </a:p>
          <a:p>
            <a:r>
              <a:rPr lang="ru-RU" dirty="0" smtClean="0"/>
              <a:t>1792-1750гг</a:t>
            </a:r>
            <a:r>
              <a:rPr lang="ru-RU" dirty="0"/>
              <a:t>. до н.э., </a:t>
            </a:r>
            <a:endParaRPr lang="ru-RU" dirty="0" smtClean="0"/>
          </a:p>
          <a:p>
            <a:r>
              <a:rPr lang="ru-RU" dirty="0" smtClean="0"/>
              <a:t>1500г</a:t>
            </a:r>
            <a:r>
              <a:rPr lang="ru-RU" dirty="0"/>
              <a:t>. до н.э., </a:t>
            </a:r>
            <a:endParaRPr lang="ru-RU" dirty="0" smtClean="0"/>
          </a:p>
          <a:p>
            <a:r>
              <a:rPr lang="ru-RU" dirty="0" smtClean="0"/>
              <a:t>1200 </a:t>
            </a:r>
            <a:r>
              <a:rPr lang="ru-RU" dirty="0"/>
              <a:t>г. до н.э., </a:t>
            </a:r>
            <a:endParaRPr lang="ru-RU" dirty="0" smtClean="0"/>
          </a:p>
          <a:p>
            <a:r>
              <a:rPr lang="ru-RU" dirty="0" smtClean="0"/>
              <a:t>776г </a:t>
            </a:r>
            <a:r>
              <a:rPr lang="ru-RU" dirty="0"/>
              <a:t>до н.э., </a:t>
            </a:r>
            <a:endParaRPr lang="ru-RU" dirty="0" smtClean="0"/>
          </a:p>
          <a:p>
            <a:r>
              <a:rPr lang="ru-RU" dirty="0" smtClean="0"/>
              <a:t>594 </a:t>
            </a:r>
            <a:r>
              <a:rPr lang="ru-RU" dirty="0"/>
              <a:t>г. до н.э., </a:t>
            </a:r>
            <a:endParaRPr lang="ru-RU" dirty="0" smtClean="0"/>
          </a:p>
          <a:p>
            <a:r>
              <a:rPr lang="ru-RU" dirty="0" smtClean="0"/>
              <a:t>538г</a:t>
            </a:r>
            <a:r>
              <a:rPr lang="ru-RU" dirty="0"/>
              <a:t>. до н.э., </a:t>
            </a:r>
            <a:endParaRPr lang="ru-RU" dirty="0" smtClean="0"/>
          </a:p>
          <a:p>
            <a:r>
              <a:rPr lang="ru-RU" dirty="0" smtClean="0"/>
              <a:t>525г</a:t>
            </a:r>
            <a:r>
              <a:rPr lang="ru-RU" dirty="0"/>
              <a:t>. до н.э., </a:t>
            </a:r>
            <a:endParaRPr lang="ru-RU" dirty="0" smtClean="0"/>
          </a:p>
          <a:p>
            <a:r>
              <a:rPr lang="ru-RU" dirty="0" smtClean="0"/>
              <a:t>490 </a:t>
            </a:r>
            <a:r>
              <a:rPr lang="ru-RU" dirty="0"/>
              <a:t>г. до н.э., </a:t>
            </a:r>
            <a:endParaRPr lang="ru-RU" dirty="0" smtClean="0"/>
          </a:p>
          <a:p>
            <a:r>
              <a:rPr lang="ru-RU" dirty="0" smtClean="0"/>
              <a:t>480 </a:t>
            </a:r>
            <a:r>
              <a:rPr lang="ru-RU" dirty="0"/>
              <a:t>г. до н.э., </a:t>
            </a:r>
            <a:endParaRPr lang="ru-RU" dirty="0" smtClean="0"/>
          </a:p>
          <a:p>
            <a:r>
              <a:rPr lang="ru-RU" dirty="0" smtClean="0"/>
              <a:t>443г</a:t>
            </a:r>
            <a:r>
              <a:rPr lang="ru-RU" dirty="0"/>
              <a:t>. до н.э.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" y="24836"/>
            <a:ext cx="804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5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64235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http://www.uchportal.ru/load/53-1-0-26051</a:t>
            </a:r>
            <a:r>
              <a:rPr lang="ru-RU" dirty="0"/>
              <a:t> -</a:t>
            </a:r>
            <a:r>
              <a:rPr lang="ru-RU" dirty="0" err="1"/>
              <a:t>Урунова</a:t>
            </a:r>
            <a:r>
              <a:rPr lang="ru-RU" dirty="0"/>
              <a:t> Н.М. Конспект </a:t>
            </a:r>
          </a:p>
          <a:p>
            <a:r>
              <a:rPr lang="ru-RU" dirty="0"/>
              <a:t>и презентация к уроку истории «Покорители свободных греков» </a:t>
            </a:r>
          </a:p>
          <a:p>
            <a:r>
              <a:rPr lang="ru-RU" dirty="0"/>
              <a:t>в системе развивающего обучения «Школа 2100»</a:t>
            </a:r>
          </a:p>
          <a:p>
            <a:r>
              <a:rPr lang="en-US" dirty="0">
                <a:hlinkClick r:id="rId3"/>
              </a:rPr>
              <a:t>http://www.proshkolu.ru/club/history5/file2/1198931</a:t>
            </a:r>
            <a:r>
              <a:rPr lang="ru-RU" dirty="0">
                <a:hlinkClick r:id="rId3"/>
              </a:rPr>
              <a:t> - </a:t>
            </a:r>
            <a:r>
              <a:rPr lang="ru-RU" dirty="0" err="1">
                <a:hlinkClick r:id="rId3"/>
              </a:rPr>
              <a:t>Хамитова</a:t>
            </a:r>
            <a:r>
              <a:rPr lang="ru-RU" dirty="0">
                <a:hlinkClick r:id="rId3"/>
              </a:rPr>
              <a:t> Г.Р</a:t>
            </a:r>
            <a:r>
              <a:rPr lang="ru-RU" dirty="0"/>
              <a:t>. Города Эллады подчиняются </a:t>
            </a:r>
            <a:r>
              <a:rPr lang="ru-RU" dirty="0" smtClean="0"/>
              <a:t>Македонии</a:t>
            </a:r>
            <a:endParaRPr lang="ru-RU" dirty="0"/>
          </a:p>
          <a:p>
            <a:r>
              <a:rPr lang="en-US" dirty="0">
                <a:hlinkClick r:id="rId4"/>
              </a:rPr>
              <a:t>http://img1.liveinternet.ru/images/attach/c/1//62/663/62663418_fmilipp_makedonskiy.jpg</a:t>
            </a:r>
            <a:r>
              <a:rPr lang="ru-RU" dirty="0"/>
              <a:t> - Филипп Македонский</a:t>
            </a:r>
          </a:p>
          <a:p>
            <a:r>
              <a:rPr lang="en-US" dirty="0">
                <a:hlinkClick r:id="rId5"/>
              </a:rPr>
              <a:t>http://pages.uoregon.edu/klio/maps/phalanx-improved.jpg</a:t>
            </a:r>
            <a:r>
              <a:rPr lang="ru-RU" dirty="0"/>
              <a:t> - македонская фаланга</a:t>
            </a:r>
          </a:p>
          <a:p>
            <a:r>
              <a:rPr lang="en-US" dirty="0">
                <a:hlinkClick r:id="rId6"/>
              </a:rPr>
              <a:t>http://www.doublebrick.ru/u/dan/temp/oldwar-article/oldwar-15.jpg</a:t>
            </a:r>
            <a:r>
              <a:rPr lang="ru-RU" dirty="0"/>
              <a:t> - ворон-разрушитель стен</a:t>
            </a:r>
          </a:p>
          <a:p>
            <a:r>
              <a:rPr lang="en-US" dirty="0">
                <a:hlinkClick r:id="rId7"/>
              </a:rPr>
              <a:t>http://www.greece-about.ru/images/books/1027/greece_history_img_344.jpg</a:t>
            </a:r>
            <a:r>
              <a:rPr lang="ru-RU" dirty="0"/>
              <a:t> - осадная башня</a:t>
            </a:r>
          </a:p>
          <a:p>
            <a:r>
              <a:rPr lang="en-US" dirty="0">
                <a:hlinkClick r:id="rId8"/>
              </a:rPr>
              <a:t>http://ceolte.com/img/570.files/image052.jpg</a:t>
            </a:r>
            <a:r>
              <a:rPr lang="ru-RU" dirty="0"/>
              <a:t> - </a:t>
            </a:r>
            <a:r>
              <a:rPr lang="ru-RU" dirty="0" err="1"/>
              <a:t>балиста</a:t>
            </a:r>
            <a:endParaRPr lang="ru-RU" dirty="0"/>
          </a:p>
          <a:p>
            <a:r>
              <a:rPr lang="en-US" dirty="0">
                <a:hlinkClick r:id="rId9"/>
              </a:rPr>
              <a:t>http://rithelp.ru/wp-content/uploads/2010/10/demosthenes1.jpg</a:t>
            </a:r>
            <a:r>
              <a:rPr lang="ru-RU" dirty="0"/>
              <a:t> - Демосфен</a:t>
            </a:r>
          </a:p>
          <a:p>
            <a:r>
              <a:rPr lang="en-US" dirty="0">
                <a:hlinkClick r:id="rId10"/>
              </a:rPr>
              <a:t>http://upload.wikimedia.org/wikipedia/commons/thumb/9/9f/Bust_Aiskhines_BM_1839.jpg/200px-Bust_Aiskhines_BM_1839.jpg</a:t>
            </a:r>
            <a:r>
              <a:rPr lang="ru-RU" dirty="0"/>
              <a:t> - </a:t>
            </a:r>
            <a:r>
              <a:rPr lang="ru-RU" dirty="0" err="1"/>
              <a:t>Эсхин</a:t>
            </a:r>
            <a:endParaRPr lang="ru-RU" dirty="0"/>
          </a:p>
          <a:p>
            <a:r>
              <a:rPr lang="en-US" dirty="0">
                <a:hlinkClick r:id="rId11"/>
              </a:rPr>
              <a:t>http://antic-writers.info/i/p/isocrates.jpg</a:t>
            </a:r>
            <a:r>
              <a:rPr lang="ru-RU" dirty="0"/>
              <a:t> - </a:t>
            </a:r>
            <a:r>
              <a:rPr lang="ru-RU" dirty="0" err="1"/>
              <a:t>Исократ</a:t>
            </a:r>
            <a:endParaRPr lang="ru-RU" dirty="0"/>
          </a:p>
          <a:p>
            <a:r>
              <a:rPr lang="en-US" dirty="0">
                <a:hlinkClick r:id="rId12"/>
              </a:rPr>
              <a:t>http://upload.wikimedia.org/wikipedia/commons/thumb/1/11/Battle_of_Chaeronea,_338_BC.gif/300px-Battle_of_Chaeronea,_338_BC.gif</a:t>
            </a:r>
            <a:r>
              <a:rPr lang="ru-RU" dirty="0"/>
              <a:t> – битва при </a:t>
            </a:r>
            <a:r>
              <a:rPr lang="ru-RU" dirty="0" err="1" smtClean="0"/>
              <a:t>Херонее</a:t>
            </a:r>
            <a:endParaRPr lang="ru-RU" dirty="0" smtClean="0"/>
          </a:p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u="sng" dirty="0" smtClean="0">
                <a:hlinkClick r:id="rId13"/>
              </a:rPr>
              <a:t>www</a:t>
            </a:r>
            <a:r>
              <a:rPr lang="ru-RU" u="sng" dirty="0">
                <a:hlinkClick r:id="rId13"/>
              </a:rPr>
              <a:t>.1</a:t>
            </a:r>
            <a:r>
              <a:rPr lang="en-US" u="sng" dirty="0" err="1">
                <a:hlinkClick r:id="rId13"/>
              </a:rPr>
              <a:t>september</a:t>
            </a:r>
            <a:r>
              <a:rPr lang="ru-RU" u="sng" dirty="0">
                <a:hlinkClick r:id="rId13"/>
              </a:rPr>
              <a:t>.</a:t>
            </a:r>
            <a:r>
              <a:rPr lang="en-US" u="sng" dirty="0" err="1" smtClean="0">
                <a:hlinkClick r:id="rId13"/>
              </a:rPr>
              <a:t>ru</a:t>
            </a:r>
            <a:r>
              <a:rPr lang="ru-RU" dirty="0" smtClean="0"/>
              <a:t>, </a:t>
            </a:r>
            <a:r>
              <a:rPr lang="ru-RU" dirty="0"/>
              <a:t>Единая коллекция Цифровых Образовательных Ресурсов. Режим доступа: </a:t>
            </a:r>
            <a:r>
              <a:rPr lang="en-US" u="sng" dirty="0">
                <a:hlinkClick r:id="rId14"/>
              </a:rPr>
              <a:t>http</a:t>
            </a:r>
            <a:r>
              <a:rPr lang="ru-RU" u="sng" dirty="0">
                <a:hlinkClick r:id="rId14"/>
              </a:rPr>
              <a:t>://</a:t>
            </a:r>
            <a:r>
              <a:rPr lang="en-US" u="sng" dirty="0">
                <a:hlinkClick r:id="rId14"/>
              </a:rPr>
              <a:t>school</a:t>
            </a:r>
            <a:r>
              <a:rPr lang="ru-RU" u="sng" dirty="0">
                <a:hlinkClick r:id="rId14"/>
              </a:rPr>
              <a:t>-</a:t>
            </a:r>
            <a:r>
              <a:rPr lang="en-US" u="sng" dirty="0">
                <a:hlinkClick r:id="rId14"/>
              </a:rPr>
              <a:t>collection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 err="1">
                <a:hlinkClick r:id="rId14"/>
              </a:rPr>
              <a:t>edu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 err="1">
                <a:hlinkClick r:id="rId14"/>
              </a:rPr>
              <a:t>ru</a:t>
            </a:r>
            <a:endParaRPr lang="ru-RU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Персия и греческие полисы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в </a:t>
            </a:r>
            <a:r>
              <a:rPr lang="en-US" b="1" dirty="0" smtClean="0">
                <a:effectLst/>
              </a:rPr>
              <a:t>VI-IV </a:t>
            </a:r>
            <a:r>
              <a:rPr lang="ru-RU" b="1" dirty="0" smtClean="0">
                <a:effectLst/>
              </a:rPr>
              <a:t>вв. до н.э.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 r="-507"/>
          <a:stretch>
            <a:fillRect/>
          </a:stretch>
        </p:blipFill>
        <p:spPr bwMode="auto">
          <a:xfrm>
            <a:off x="0" y="1868488"/>
            <a:ext cx="9144000" cy="44529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Походы Александра Македонского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 на Восток в </a:t>
            </a:r>
            <a:r>
              <a:rPr lang="en-US" sz="4400" b="1" dirty="0">
                <a:latin typeface="+mj-lt"/>
                <a:ea typeface="+mj-ea"/>
                <a:cs typeface="+mj-cs"/>
              </a:rPr>
              <a:t>IV </a:t>
            </a:r>
            <a:r>
              <a:rPr lang="ru-RU" sz="4400" b="1" dirty="0">
                <a:latin typeface="+mj-lt"/>
                <a:ea typeface="+mj-ea"/>
                <a:cs typeface="+mj-cs"/>
              </a:rPr>
              <a:t>вв.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50825" y="549275"/>
            <a:ext cx="720725" cy="719138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Georgia" pitchFamily="18" charset="0"/>
              </a:rPr>
              <a:t>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250" y="3141663"/>
            <a:ext cx="6481763" cy="1150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  <a:cs typeface="Arial" pitchFamily="34" charset="0"/>
              </a:rPr>
              <a:t>Как вы думаете, над какой темой мы будем работать?</a:t>
            </a:r>
            <a:endParaRPr lang="ru-RU" sz="3200" b="1" dirty="0"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549275"/>
            <a:ext cx="7200900" cy="431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</a:rPr>
              <a:t>Города Эллады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</a:rPr>
              <a:t>подчиняются Македонии</a:t>
            </a:r>
          </a:p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971550" y="1989138"/>
            <a:ext cx="7200900" cy="25542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Почему в </a:t>
            </a:r>
            <a:r>
              <a:rPr lang="en-US" sz="3200" b="1"/>
              <a:t>V </a:t>
            </a:r>
            <a:r>
              <a:rPr lang="ru-RU" sz="3200" b="1"/>
              <a:t> веке до н.э. </a:t>
            </a:r>
          </a:p>
          <a:p>
            <a:pPr algn="ctr"/>
            <a:r>
              <a:rPr lang="ru-RU" sz="3200" b="1"/>
              <a:t>Греция сумела отстоять свободу в борьбе с Персидской державой, </a:t>
            </a:r>
          </a:p>
          <a:p>
            <a:pPr algn="ctr"/>
            <a:r>
              <a:rPr lang="ru-RU" sz="3200" b="1"/>
              <a:t>а в </a:t>
            </a:r>
            <a:r>
              <a:rPr lang="en-US" sz="3200" b="1"/>
              <a:t>IV </a:t>
            </a:r>
            <a:r>
              <a:rPr lang="ru-RU" sz="3200" b="1"/>
              <a:t>веке до н.э. была захвачена небольшой Македонией?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50825" y="549275"/>
            <a:ext cx="720725" cy="719138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ФИЛИПП II (382–336 до н.э.) –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царь Македонии</a:t>
            </a:r>
            <a:endParaRPr lang="ru-RU" b="1" dirty="0">
              <a:effectLst/>
            </a:endParaRPr>
          </a:p>
        </p:txBody>
      </p:sp>
      <p:pic>
        <p:nvPicPr>
          <p:cNvPr id="7174" name="Picture 6" descr="C:\Users\Пользователь\Pictures\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52738"/>
            <a:ext cx="4591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Пользователь\Pictures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3335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250825" y="5300663"/>
            <a:ext cx="3313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Филипп </a:t>
            </a:r>
            <a:r>
              <a:rPr lang="en-US"/>
              <a:t>II </a:t>
            </a:r>
            <a:r>
              <a:rPr lang="ru-RU"/>
              <a:t>Македонский</a:t>
            </a:r>
          </a:p>
          <a:p>
            <a:pPr algn="ctr"/>
            <a:r>
              <a:rPr lang="el-GR"/>
              <a:t>Φίλιππος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Пользователь\Pictures\Ф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81300"/>
            <a:ext cx="5324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Македонская фаланга</a:t>
            </a:r>
          </a:p>
        </p:txBody>
      </p:sp>
      <p:pic>
        <p:nvPicPr>
          <p:cNvPr id="8198" name="Picture 6" descr="C:\Users\Пользователь\Pictures\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060575"/>
            <a:ext cx="6115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Пользователь\Pictures\Ф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989138"/>
            <a:ext cx="64976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2"/>
          <p:cNvSpPr>
            <a:spLocks noChangeArrowheads="1"/>
          </p:cNvSpPr>
          <p:nvPr/>
        </p:nvSpPr>
        <p:spPr bwMode="auto">
          <a:xfrm>
            <a:off x="6875463" y="450850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Баллиста</a:t>
            </a:r>
            <a:endParaRPr lang="ru-RU"/>
          </a:p>
        </p:txBody>
      </p:sp>
      <p:sp>
        <p:nvSpPr>
          <p:cNvPr id="35842" name="Прямоугольник 13"/>
          <p:cNvSpPr>
            <a:spLocks noChangeArrowheads="1"/>
          </p:cNvSpPr>
          <p:nvPr/>
        </p:nvSpPr>
        <p:spPr bwMode="auto">
          <a:xfrm>
            <a:off x="3851275" y="4581525"/>
            <a:ext cx="128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Осадная башня</a:t>
            </a:r>
            <a:endParaRPr lang="ru-RU"/>
          </a:p>
        </p:txBody>
      </p:sp>
      <p:sp>
        <p:nvSpPr>
          <p:cNvPr id="35843" name="Прямоугольник 14"/>
          <p:cNvSpPr>
            <a:spLocks noChangeArrowheads="1"/>
          </p:cNvSpPr>
          <p:nvPr/>
        </p:nvSpPr>
        <p:spPr bwMode="auto">
          <a:xfrm>
            <a:off x="250825" y="5661025"/>
            <a:ext cx="2449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Ворон - разрушитель стен</a:t>
            </a: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Военная техника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македонской армии</a:t>
            </a:r>
            <a:endParaRPr lang="ru-RU" b="1" dirty="0">
              <a:effectLst/>
            </a:endParaRPr>
          </a:p>
        </p:txBody>
      </p:sp>
      <p:pic>
        <p:nvPicPr>
          <p:cNvPr id="35845" name="Picture 5" descr="C:\Users\Пользователь\Pictures\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2533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Users\Пользователь\Pictures\Ф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970088"/>
            <a:ext cx="2905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C:\Users\Пользователь\Pictures\Ф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989138"/>
            <a:ext cx="28448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631</Words>
  <Application>Microsoft Office PowerPoint</Application>
  <PresentationFormat>Экран (4:3)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Специальное оформление</vt:lpstr>
      <vt:lpstr>Трек</vt:lpstr>
      <vt:lpstr>Презентация к уроку  истории в 5 классе  Города Эллады  подчиняются  Македонии </vt:lpstr>
      <vt:lpstr>Хронология:</vt:lpstr>
      <vt:lpstr>Персия и греческие полисы  в VI-IV вв. до н.э.</vt:lpstr>
      <vt:lpstr>Презентация PowerPoint</vt:lpstr>
      <vt:lpstr>Как вы думаете, над какой темой мы будем работать?</vt:lpstr>
      <vt:lpstr>Презентация PowerPoint</vt:lpstr>
      <vt:lpstr>ФИЛИПП II (382–336 до н.э.) –  царь Македонии</vt:lpstr>
      <vt:lpstr>Македонская фаланга</vt:lpstr>
      <vt:lpstr>Военная техника  македонской армии</vt:lpstr>
      <vt:lpstr>Презентация PowerPoint</vt:lpstr>
      <vt:lpstr>Презентация PowerPoint</vt:lpstr>
      <vt:lpstr>Быть иль не быть?</vt:lpstr>
      <vt:lpstr>Презентация PowerPoint</vt:lpstr>
      <vt:lpstr>Значение битвы при Херонеи:</vt:lpstr>
      <vt:lpstr>Презентация PowerPoint</vt:lpstr>
      <vt:lpstr>1. Подумайте, обсудите в группе и кратко запишите ваши ответы на вопросы: </vt:lpstr>
      <vt:lpstr>2. Составьте  вопросы по теме урока и задайте их другим группам,</vt:lpstr>
      <vt:lpstr> Закончите предложения: </vt:lpstr>
      <vt:lpstr>Домашнее задание:</vt:lpstr>
      <vt:lpstr>Использованные источники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П-Михайловская СОШ</cp:lastModifiedBy>
  <cp:revision>76</cp:revision>
  <dcterms:created xsi:type="dcterms:W3CDTF">2011-09-25T20:36:12Z</dcterms:created>
  <dcterms:modified xsi:type="dcterms:W3CDTF">2014-10-28T17:50:53Z</dcterms:modified>
</cp:coreProperties>
</file>