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8" r:id="rId2"/>
    <p:sldId id="258" r:id="rId3"/>
    <p:sldId id="256" r:id="rId4"/>
    <p:sldId id="259" r:id="rId5"/>
    <p:sldId id="260" r:id="rId6"/>
    <p:sldId id="261" r:id="rId7"/>
    <p:sldId id="277" r:id="rId8"/>
    <p:sldId id="262" r:id="rId9"/>
    <p:sldId id="264" r:id="rId10"/>
    <p:sldId id="265" r:id="rId11"/>
    <p:sldId id="266" r:id="rId12"/>
    <p:sldId id="268" r:id="rId13"/>
    <p:sldId id="276" r:id="rId14"/>
    <p:sldId id="267" r:id="rId15"/>
    <p:sldId id="270" r:id="rId16"/>
    <p:sldId id="271" r:id="rId17"/>
    <p:sldId id="272" r:id="rId18"/>
    <p:sldId id="273" r:id="rId19"/>
    <p:sldId id="275" r:id="rId20"/>
    <p:sldId id="274" r:id="rId21"/>
    <p:sldId id="279" r:id="rId22"/>
    <p:sldId id="280" r:id="rId23"/>
    <p:sldId id="281" r:id="rId24"/>
    <p:sldId id="282" r:id="rId25"/>
    <p:sldId id="283" r:id="rId26"/>
    <p:sldId id="285" r:id="rId27"/>
    <p:sldId id="284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51A-0B3D-4D59-A477-20062F1A6CA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19084-72DB-49F8-984E-38F35BCA7D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8670"/>
            <a:ext cx="9144000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Тренажер </a:t>
            </a:r>
            <a:r>
              <a:rPr lang="ru-RU" sz="6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личностям</a:t>
            </a:r>
            <a:endParaRPr lang="ru-RU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А8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28662" y="-33010"/>
            <a:ext cx="8215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отрывок из сочинения историка и укажите, к кому из князей Древней Руси относится эта характеристика.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1435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«Сей князь, названный церковию Равноапостольным, заслужил в истории имя Великого… Князь, приняв веру спасителя, освятился ею в сердце своем и стал иным человеком. Быв в язычестве мстителем свирепым, гнусным сластолюбцем, воином кровожадным, и – всего ужаснее – братоубийцею, он, наставленный в человеколюбивых правилах христианства, боялся уже проливать кровь самых злодеев и врагов отечества. Главное право его на вечную славу и благодарность потомства состоит, конечно, в том, что он поставил россиян на путь истинной веры». </a:t>
            </a:r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714480" y="3071810"/>
            <a:ext cx="5000660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Владимиру Святославовичу </a:t>
            </a:r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785918" y="3929066"/>
            <a:ext cx="500066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Александру Невскому </a:t>
            </a: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643042" y="4786322"/>
            <a:ext cx="5143536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Ярославу Мудрому </a:t>
            </a:r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1571604" y="5643578"/>
            <a:ext cx="521497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Владимиру Мономаху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А9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0"/>
            <a:ext cx="79295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26 августа 1812 г. произошло сражение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500166" y="2857496"/>
            <a:ext cx="5286412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 Бородино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500166" y="3714752"/>
            <a:ext cx="528641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 реки Березины </a:t>
            </a: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500166" y="4643446"/>
            <a:ext cx="528641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 Смоленск </a:t>
            </a:r>
            <a:endParaRPr lang="ru-RU" dirty="0"/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1571604" y="5643578"/>
            <a:ext cx="528641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Тарутино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А10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0"/>
            <a:ext cx="8072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конце XIX – начале XX вв. Гучковы, Морозовы, Рябушинские были </a:t>
            </a: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1214414" y="4500570"/>
            <a:ext cx="6643734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владельцами крупных предприятий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1214414" y="2143116"/>
            <a:ext cx="664373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представителями столбового дворянства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1142976" y="3500438"/>
            <a:ext cx="664373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художниками-передвижниками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1214414" y="5715016"/>
            <a:ext cx="664373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представителями актерских династий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8670"/>
            <a:ext cx="9144000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ЕГЭ минус балл!!!</a:t>
            </a:r>
          </a:p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 вопрос…</a:t>
            </a:r>
          </a:p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Просмотри материал!!!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А11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0"/>
            <a:ext cx="78581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Представители русской общественной мысли с конца 1830-х – 1850-х гг., считавшие, что Россия должна развиваться самобытным путем, а не следовать образцам ведущих европейских стран, назывались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2071670" y="4357694"/>
            <a:ext cx="6143668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славянофилами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2071670" y="2500306"/>
            <a:ext cx="614366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западниками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2071670" y="3429000"/>
            <a:ext cx="614366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социал-демократами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2071670" y="5429264"/>
            <a:ext cx="614366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декабристами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А12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0"/>
            <a:ext cx="8001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было одной из характерных черт развития искусства в России в первой четверти XIX в.?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428728" y="2285992"/>
            <a:ext cx="7000924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следование образцам античного искусства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428728" y="3500438"/>
            <a:ext cx="700092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возникновение передвижничества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428728" y="4643446"/>
            <a:ext cx="700092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возникновение авангарда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428728" y="5643578"/>
            <a:ext cx="700092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участие в основном разночинцев в художественном творчестве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А13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0"/>
            <a:ext cx="8001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было одной из непосредственных причин осуществления Николаем I жесткого внутриполитического курса в начале его царствования?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357290" y="4000504"/>
            <a:ext cx="7000924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выступление декабристов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357290" y="2786058"/>
            <a:ext cx="700092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убийство народовольцами Александра II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428728" y="1643050"/>
            <a:ext cx="700092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дворцовый переворот, убийство Павла I 	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357290" y="5357826"/>
            <a:ext cx="700092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поражение России в Крымской войне 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А14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2263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«Углицкий и Казанский полки, и пятая дружина болгарского ополчения с изумительно красивою стройностью двинулись вперед под густым огнем неприятеля… После блистательных атак Скобелев выстроил перед &lt;Шипкой-Шейново&gt; Владимирский полк…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Ну, братцы, за мной теперь. Ваши товарищи честно сделали свое дело, – кончим и мы как следует.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Постараемся…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Смотрите же… Идти стройно… Турки почти уже разбиты… лагословясь, с Богом!»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0"/>
            <a:ext cx="8215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отрывок из записок современника и укажите название войны, о событиях которой идет речь.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642910" y="5857892"/>
            <a:ext cx="7858180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/>
                <a:ea typeface="Calibri"/>
              </a:rPr>
              <a:t>русско-турецкая война 1877–1878 </a:t>
            </a:r>
            <a:r>
              <a:rPr lang="ru-RU" dirty="0" err="1" smtClean="0">
                <a:solidFill>
                  <a:schemeClr val="bg1"/>
                </a:solidFill>
                <a:latin typeface="Times New Roman"/>
                <a:ea typeface="Calibri"/>
              </a:rPr>
              <a:t>гг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642910" y="3571876"/>
            <a:ext cx="7858180" cy="642942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русско-турецкая война 1806–1812 гг. </a:t>
            </a: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642910" y="5143512"/>
            <a:ext cx="785818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Крымская война 1853–1856 гг. </a:t>
            </a:r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642910" y="4429132"/>
            <a:ext cx="785818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русско-турецкая война 1828–1829 гг.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А15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0"/>
            <a:ext cx="8215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из перечисленных событий произошло раньше всех других? </a:t>
            </a: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1357290" y="4429132"/>
            <a:ext cx="7072362" cy="642942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начало русско-японской войны 	</a:t>
            </a:r>
            <a:endParaRPr lang="ru-RU" dirty="0"/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1357290" y="5429264"/>
            <a:ext cx="7143800" cy="642942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начало Первой российской революции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1285852" y="2643182"/>
            <a:ext cx="7143800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вступление России в Первую мировую войну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1357290" y="3500438"/>
            <a:ext cx="7143800" cy="642942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издание Манифеста о законосовещательной (</a:t>
            </a:r>
            <a:r>
              <a:rPr lang="ru-RU" dirty="0" err="1" smtClean="0"/>
              <a:t>булыгинской</a:t>
            </a:r>
            <a:r>
              <a:rPr lang="ru-RU" dirty="0" smtClean="0"/>
              <a:t>) Думе 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8670"/>
            <a:ext cx="9144000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ЕГЭ минус балл!!!</a:t>
            </a:r>
          </a:p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 вопрос…</a:t>
            </a:r>
          </a:p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Просмотри материал!!!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0"/>
            <a:ext cx="8072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каком году князь Юрий Долгорукий послал приглашение своему союзнику: «Прииди ко мне, брате, в Москов», считающееся первым упоминанием о Москве в письменных источниках?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3143240" y="1285860"/>
            <a:ext cx="1143008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1147 г. </a:t>
            </a:r>
            <a:endParaRPr lang="ru-RU" dirty="0"/>
          </a:p>
        </p:txBody>
      </p:sp>
      <p:sp>
        <p:nvSpPr>
          <p:cNvPr id="9" name="Управляющая кнопка: в начало 8">
            <a:hlinkClick r:id="" action="ppaction://hlinkshowjump?jump=firstslide" highlightClick="1"/>
          </p:cNvPr>
          <p:cNvSpPr/>
          <p:nvPr/>
        </p:nvSpPr>
        <p:spPr>
          <a:xfrm>
            <a:off x="1142976" y="1285860"/>
            <a:ext cx="1143008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988 г. </a:t>
            </a:r>
            <a:endParaRPr lang="ru-RU" dirty="0"/>
          </a:p>
        </p:txBody>
      </p:sp>
      <p:sp>
        <p:nvSpPr>
          <p:cNvPr id="10" name="Управляющая кнопка: в начало 9">
            <a:hlinkClick r:id="" action="ppaction://hlinkshowjump?jump=firstslide" highlightClick="1"/>
          </p:cNvPr>
          <p:cNvSpPr/>
          <p:nvPr/>
        </p:nvSpPr>
        <p:spPr>
          <a:xfrm>
            <a:off x="5143504" y="1285860"/>
            <a:ext cx="1000132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1242 г. </a:t>
            </a:r>
            <a:endParaRPr lang="ru-RU" dirty="0"/>
          </a:p>
        </p:txBody>
      </p:sp>
      <p:sp>
        <p:nvSpPr>
          <p:cNvPr id="11" name="Управляющая кнопка: в начало 10">
            <a:hlinkClick r:id="" action="ppaction://hlinkshowjump?jump=firstslide" highlightClick="1"/>
          </p:cNvPr>
          <p:cNvSpPr/>
          <p:nvPr/>
        </p:nvSpPr>
        <p:spPr>
          <a:xfrm>
            <a:off x="7072330" y="1285860"/>
            <a:ext cx="1000132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1325 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А16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Понятия «червонец» и «концессия» относятся к экономической политике Советского государства периода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071538" y="2143116"/>
            <a:ext cx="6858048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первой половины 1920-х гг.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071538" y="3286124"/>
            <a:ext cx="685804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1918–1920 гг.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071538" y="4572008"/>
            <a:ext cx="685804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первой половины 1930-х гг.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142976" y="5715016"/>
            <a:ext cx="685804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второй половины 1930-х гг.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А17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0"/>
            <a:ext cx="8072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Основателями новых театров в 1920-е гг. были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500166" y="4000504"/>
            <a:ext cx="6715172" cy="714380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В.Э. Мейерхольд, Е.Б. Вахтангов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428728" y="3000372"/>
            <a:ext cx="6858048" cy="714380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С.М. Эйзенштейн, И.А. Пырьев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428728" y="1928802"/>
            <a:ext cx="6858048" cy="714380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М.А. Булгаков, Н.Ф. Погодин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500166" y="5214950"/>
            <a:ext cx="6858048" cy="714380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Б.М. Кустодиев, К.С. Малевич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А18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Одной из причин антибольшевистского выступления левых эсеров в июле 1918 г. стал их протест против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24" y="2214554"/>
            <a:ext cx="7715304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подписанного большевиками «позорного мира с империалистами» –Брестского мира 	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000100" y="3286124"/>
            <a:ext cx="7572428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созыва Учредительного собрания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000100" y="4572008"/>
            <a:ext cx="7572428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антицерковной политики большевиков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000100" y="5715016"/>
            <a:ext cx="7572428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желания большевиков ликвидировать комитеты бедноты в деревне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А19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Национализация всех земель в стране, распоряжение землею местными Советами батрацких и крестьянских депутатов. Выделение Советов депутатов от беднейших крестьян. Создание из каждого крупного имения образцового хозяйства под контролем батрацких депутатов и на общественный счет».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0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отрывок из статьи, написанной в апреле 1917 г., и укажите, программные установки какой партии нашли в ней отражение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78579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 аграрной программе перенесение центра тяжести на Советы батрацких депутатов.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Конфискация всех помещичьих земель.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142976" y="4857760"/>
            <a:ext cx="7643866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большевиков</a:t>
            </a: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142976" y="3214686"/>
            <a:ext cx="7572428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кадетов </a:t>
            </a:r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1142976" y="4071942"/>
            <a:ext cx="7572428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октябристов </a:t>
            </a:r>
          </a:p>
        </p:txBody>
      </p:sp>
      <p:sp>
        <p:nvSpPr>
          <p:cNvPr id="10" name="Управляющая кнопка: назад 9">
            <a:hlinkClick r:id="rId2" action="ppaction://hlinksldjump" highlightClick="1"/>
          </p:cNvPr>
          <p:cNvSpPr/>
          <p:nvPr/>
        </p:nvSpPr>
        <p:spPr>
          <a:xfrm>
            <a:off x="1142976" y="5715016"/>
            <a:ext cx="7643866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эсеров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20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0"/>
            <a:ext cx="8215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битве под Москвой особую стойкость и героизм проявила дивизия под командованием генерала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928662" y="3857628"/>
            <a:ext cx="7358114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И.В. Панфилова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928662" y="2928934"/>
            <a:ext cx="7429552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Я.Ф. Павлова </a:t>
            </a:r>
            <a:endParaRPr lang="ru-RU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928662" y="4714884"/>
            <a:ext cx="7429552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В.Г. </a:t>
            </a:r>
            <a:r>
              <a:rPr lang="ru-RU" dirty="0" err="1" smtClean="0"/>
              <a:t>Клочкова</a:t>
            </a:r>
            <a:r>
              <a:rPr lang="ru-RU" dirty="0" smtClean="0"/>
              <a:t> </a:t>
            </a:r>
            <a:endParaRPr lang="ru-RU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928662" y="5572140"/>
            <a:ext cx="7500990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П.М. Гаврилова </a:t>
            </a:r>
            <a:endParaRPr lang="ru-RU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21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928662" y="-61555"/>
            <a:ext cx="8215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отрывок из воспоминаний военачальника и укажите, о каком событии Великой Отечественной войны идет речь.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714356"/>
            <a:ext cx="91440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«В тот день на командный пункт Брянского фронта мне позвонил Верховный и приказал срочно вылететь в район Прохоровки и принять на себя координацию действий Воронежского и Степного фронтов… Над полем боя стояли тучи пыли и дыма. Это был переломный момент в сражении на белгородском направлении. Обескровленные и потерявшие веру в победу гитлеровские войска постепенно переходили к оборонительным действиям». </a:t>
            </a:r>
            <a:endParaRPr lang="ru-RU" dirty="0"/>
          </a:p>
        </p:txBody>
      </p:sp>
      <p:sp>
        <p:nvSpPr>
          <p:cNvPr id="6" name="Управляющая кнопка: далее 5">
            <a:hlinkClick r:id="rId2" action="ppaction://hlinksldjump" highlightClick="1"/>
          </p:cNvPr>
          <p:cNvSpPr/>
          <p:nvPr/>
        </p:nvSpPr>
        <p:spPr>
          <a:xfrm>
            <a:off x="928662" y="2786058"/>
            <a:ext cx="6786610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битва на Курской дуге </a:t>
            </a:r>
          </a:p>
        </p:txBody>
      </p: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1000100" y="3643314"/>
            <a:ext cx="6786610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Сталинградское сражение </a:t>
            </a:r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1000100" y="5786454"/>
            <a:ext cx="6786610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Снятиеблокады Ленинграда </a:t>
            </a:r>
          </a:p>
        </p:txBody>
      </p:sp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1000100" y="4714884"/>
            <a:ext cx="6786610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операция «Багратион»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8670"/>
            <a:ext cx="9144000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ЕГЭ минус балл!!!</a:t>
            </a:r>
          </a:p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 вопрос…</a:t>
            </a:r>
          </a:p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Просмотри материал!!!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22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0"/>
            <a:ext cx="8072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 ряд дат связан с созданием международных организаций социалистических стран во главе с СССР?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2786050" y="1928802"/>
            <a:ext cx="2143140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1949 г., 1955 г.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2786050" y="2928934"/>
            <a:ext cx="214314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1946 г., 1960 г.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2786050" y="3929066"/>
            <a:ext cx="214314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1953 г., 1965 г.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2786050" y="4929198"/>
            <a:ext cx="214314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1961 г., 1967 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23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начале 1970-х гг. был исключен из Союза писателей СССР и выслан из страны писатель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2500298" y="2071678"/>
            <a:ext cx="3786214" cy="428628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А.И. Солженицын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2500298" y="3071810"/>
            <a:ext cx="378621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С.В. Михалков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2500298" y="4071942"/>
            <a:ext cx="378621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М.А. Шолохов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2500298" y="5072074"/>
            <a:ext cx="3786214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К.М. Симонов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24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 фактор способствовал разрядке международной напряженности в 1970-е гг.?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71472" y="4500570"/>
            <a:ext cx="8143932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подписание Заключительного акта Совещания по безопасности и сотрудничеству в Европе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500034" y="2571744"/>
            <a:ext cx="814393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в СССР концепции «нового политического мышления»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500034" y="3571876"/>
            <a:ext cx="814393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объединение ГДР и ФРГ в одно государство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642910" y="5572140"/>
            <a:ext cx="814393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Корейской войны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28" y="0"/>
            <a:ext cx="6786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из названных лиц были современниками?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428596" y="1428736"/>
            <a:ext cx="3643338" cy="428628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Дмитрий Донской и Мамай 	</a:t>
            </a:r>
            <a:endParaRPr lang="ru-RU" dirty="0"/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1714480" y="2285992"/>
            <a:ext cx="4286280" cy="428628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Александр Невский и хан Тохтамыш </a:t>
            </a:r>
            <a:endParaRPr lang="ru-RU" dirty="0"/>
          </a:p>
        </p:txBody>
      </p:sp>
      <p:sp>
        <p:nvSpPr>
          <p:cNvPr id="8" name="Управляющая кнопка: в начало 7">
            <a:hlinkClick r:id="" action="ppaction://hlinkshowjump?jump=firstslide" highlightClick="1"/>
          </p:cNvPr>
          <p:cNvSpPr/>
          <p:nvPr/>
        </p:nvSpPr>
        <p:spPr>
          <a:xfrm>
            <a:off x="3071802" y="3143248"/>
            <a:ext cx="3929090" cy="357190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Иван III и хан Батый </a:t>
            </a:r>
            <a:endParaRPr lang="ru-RU" dirty="0"/>
          </a:p>
        </p:txBody>
      </p:sp>
      <p:sp>
        <p:nvSpPr>
          <p:cNvPr id="9" name="Управляющая кнопка: в начало 8">
            <a:hlinkClick r:id="" action="ppaction://hlinkshowjump?jump=firstslide" highlightClick="1"/>
          </p:cNvPr>
          <p:cNvSpPr/>
          <p:nvPr/>
        </p:nvSpPr>
        <p:spPr>
          <a:xfrm>
            <a:off x="4857752" y="3929066"/>
            <a:ext cx="3571900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Иван IV и Шамиль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А2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25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было одним из последствий реформы политической системы СССР в период перестройки?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642910" y="3786190"/>
            <a:ext cx="8143932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становление многопартийности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642910" y="2071678"/>
            <a:ext cx="814393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урегулирование межнациональных отношений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642910" y="2928934"/>
            <a:ext cx="8215370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укрепление КПСС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571472" y="4714884"/>
            <a:ext cx="8143932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нового органа власти – Государственного Совета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26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4357694"/>
          <a:ext cx="7429551" cy="2589478"/>
        </p:xfrm>
        <a:graphic>
          <a:graphicData uri="http://schemas.openxmlformats.org/drawingml/2006/table">
            <a:tbl>
              <a:tblPr/>
              <a:tblGrid>
                <a:gridCol w="5779972"/>
                <a:gridCol w="1649579"/>
              </a:tblGrid>
              <a:tr h="1428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) </a:t>
                      </a:r>
                      <a:endParaRPr lang="ru-RU" sz="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2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2) </a:t>
                      </a:r>
                      <a:endParaRPr lang="ru-RU" sz="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2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3) </a:t>
                      </a:r>
                      <a:endParaRPr lang="ru-RU" sz="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2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4) </a:t>
                      </a:r>
                      <a:endParaRPr lang="ru-RU" sz="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4421" marR="3442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928662" y="-61555"/>
            <a:ext cx="8215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отрывок из воспоминаний бывшего посла СССР в Республике Куба А.И. Алексеева и укажите, в каком году происходили описываемые события.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785794"/>
            <a:ext cx="9144000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</a:rPr>
              <a:t>«…Никто из советских руководителей не возражал против планов Хрущева, а маршал Малиновский довольно активно их поддерживал. Его можно было понять: ведь в тот период соотношение ядерных сил СССР и США было 1 к 17. Появление же наших ракет на Кубе практически уравновешивало степень ядерного риска для обеих стран». </a:t>
            </a:r>
            <a:endParaRPr lang="ru-RU" sz="2000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3071802" y="4572008"/>
            <a:ext cx="2143140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/>
                <a:ea typeface="Calibri"/>
              </a:rPr>
              <a:t>1962 г. </a:t>
            </a:r>
            <a:endParaRPr lang="ru-RU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3000364" y="3500438"/>
            <a:ext cx="2214578" cy="642942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1975 г. </a:t>
            </a:r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3000364" y="2643182"/>
            <a:ext cx="2214578" cy="642942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1954 г. </a:t>
            </a:r>
          </a:p>
        </p:txBody>
      </p:sp>
      <p:sp>
        <p:nvSpPr>
          <p:cNvPr id="10" name="Управляющая кнопка: назад 9">
            <a:hlinkClick r:id="rId2" action="ppaction://hlinksldjump" highlightClick="1"/>
          </p:cNvPr>
          <p:cNvSpPr/>
          <p:nvPr/>
        </p:nvSpPr>
        <p:spPr>
          <a:xfrm>
            <a:off x="3071802" y="5500702"/>
            <a:ext cx="2214578" cy="642942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1985 г.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0"/>
            <a:ext cx="8215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событие относится к периоду президентства В.В. Путина?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26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857356" y="2643182"/>
            <a:ext cx="5786478" cy="642942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института представителей президента в округах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1928794" y="1357298"/>
            <a:ext cx="578647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Государственной Думы и Совета Федерации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1857356" y="3857628"/>
            <a:ext cx="578647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принятие Декларации о суверенитете России </a:t>
            </a:r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1928794" y="5000636"/>
            <a:ext cx="5786478" cy="500066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Содружества Независимых Государств (СНГ)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А3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0"/>
            <a:ext cx="4214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Избранная Рада – это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1142976" y="1643050"/>
            <a:ext cx="7143800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законодательный орган </a:t>
            </a:r>
            <a:endParaRPr lang="ru-RU" dirty="0"/>
          </a:p>
        </p:txBody>
      </p:sp>
      <p:sp>
        <p:nvSpPr>
          <p:cNvPr id="8" name="Управляющая кнопка: в начало 7">
            <a:hlinkClick r:id="" action="ppaction://hlinkshowjump?jump=firstslide" highlightClick="1"/>
          </p:cNvPr>
          <p:cNvSpPr/>
          <p:nvPr/>
        </p:nvSpPr>
        <p:spPr>
          <a:xfrm>
            <a:off x="1142976" y="3857628"/>
            <a:ext cx="7143800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 местного самоуправления </a:t>
            </a:r>
            <a:endParaRPr lang="ru-RU" dirty="0"/>
          </a:p>
        </p:txBody>
      </p:sp>
      <p:sp>
        <p:nvSpPr>
          <p:cNvPr id="9" name="Управляющая кнопка: в начало 8">
            <a:hlinkClick r:id="" action="ppaction://hlinkshowjump?jump=firstslide" highlightClick="1"/>
          </p:cNvPr>
          <p:cNvSpPr/>
          <p:nvPr/>
        </p:nvSpPr>
        <p:spPr>
          <a:xfrm>
            <a:off x="1142976" y="2714620"/>
            <a:ext cx="7143800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духовная коллегия </a:t>
            </a:r>
            <a:endParaRPr lang="ru-RU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1142976" y="4929198"/>
            <a:ext cx="7215238" cy="500066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неофициальное правительство России при Иване IV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А4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0"/>
            <a:ext cx="7929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Утверждение основ христианской веры в Древней Руси проявилось в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571604" y="5786454"/>
            <a:ext cx="6500858" cy="642942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укреплении государственности и власти князя </a:t>
            </a:r>
            <a:endParaRPr lang="ru-RU" dirty="0"/>
          </a:p>
        </p:txBody>
      </p:sp>
      <p:sp>
        <p:nvSpPr>
          <p:cNvPr id="9" name="Управляющая кнопка: в начало 8">
            <a:hlinkClick r:id="" action="ppaction://hlinkshowjump?jump=firstslide" highlightClick="1"/>
          </p:cNvPr>
          <p:cNvSpPr/>
          <p:nvPr/>
        </p:nvSpPr>
        <p:spPr>
          <a:xfrm>
            <a:off x="1500166" y="1428736"/>
            <a:ext cx="6572296" cy="714380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полном искоренении языческих обычаев 	</a:t>
            </a:r>
            <a:endParaRPr lang="ru-RU" dirty="0"/>
          </a:p>
        </p:txBody>
      </p:sp>
      <p:sp>
        <p:nvSpPr>
          <p:cNvPr id="10" name="Управляющая кнопка: в начало 9">
            <a:hlinkClick r:id="" action="ppaction://hlinkshowjump?jump=firstslide" highlightClick="1"/>
          </p:cNvPr>
          <p:cNvSpPr/>
          <p:nvPr/>
        </p:nvSpPr>
        <p:spPr>
          <a:xfrm>
            <a:off x="1500166" y="4214818"/>
            <a:ext cx="6572296" cy="714380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создании свода церковной литературы «Великие Четьи-Минеи» 	</a:t>
            </a:r>
            <a:endParaRPr lang="ru-RU" dirty="0"/>
          </a:p>
        </p:txBody>
      </p:sp>
      <p:sp>
        <p:nvSpPr>
          <p:cNvPr id="11" name="Управляющая кнопка: в начало 10">
            <a:hlinkClick r:id="" action="ppaction://hlinkshowjump?jump=firstslide" highlightClick="1"/>
          </p:cNvPr>
          <p:cNvSpPr/>
          <p:nvPr/>
        </p:nvSpPr>
        <p:spPr>
          <a:xfrm>
            <a:off x="1571604" y="2857496"/>
            <a:ext cx="6572296" cy="714380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распространении идеи «Москва – третий Рим 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А5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0"/>
            <a:ext cx="79295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Кто из государей приказал «…старинное российское платье отменить, а всем своим подданным носить по обычаю европейских христианских государств, такожде и бороды… сбрить»? </a:t>
            </a:r>
          </a:p>
        </p:txBody>
      </p:sp>
      <p:sp>
        <p:nvSpPr>
          <p:cNvPr id="5" name="Управляющая кнопка: в начало 4">
            <a:hlinkClick r:id="" action="ppaction://hlinkshowjump?jump=firstslide" highlightClick="1"/>
          </p:cNvPr>
          <p:cNvSpPr/>
          <p:nvPr/>
        </p:nvSpPr>
        <p:spPr>
          <a:xfrm>
            <a:off x="2071670" y="2500306"/>
            <a:ext cx="4429156" cy="642942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Алексей Михайлович </a:t>
            </a:r>
            <a:endParaRPr lang="ru-RU" dirty="0"/>
          </a:p>
        </p:txBody>
      </p:sp>
      <p:sp>
        <p:nvSpPr>
          <p:cNvPr id="6" name="Управляющая кнопка: в начало 5">
            <a:hlinkClick r:id="" action="ppaction://hlinkshowjump?jump=firstslide" highlightClick="1"/>
          </p:cNvPr>
          <p:cNvSpPr/>
          <p:nvPr/>
        </p:nvSpPr>
        <p:spPr>
          <a:xfrm>
            <a:off x="2071670" y="3571876"/>
            <a:ext cx="4429156" cy="571504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Борис Годунов </a:t>
            </a:r>
            <a:endParaRPr lang="ru-RU" dirty="0"/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2071670" y="5857892"/>
            <a:ext cx="4572032" cy="500066"/>
          </a:xfrm>
          <a:prstGeom prst="actionButtonBeginning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Иван IV </a:t>
            </a:r>
            <a:endParaRPr lang="ru-RU" dirty="0"/>
          </a:p>
        </p:txBody>
      </p:sp>
      <p:sp>
        <p:nvSpPr>
          <p:cNvPr id="8" name="Управляющая кнопка: далее 7">
            <a:hlinkClick r:id="rId2" action="ppaction://hlinksldjump" highlightClick="1"/>
          </p:cNvPr>
          <p:cNvSpPr/>
          <p:nvPr/>
        </p:nvSpPr>
        <p:spPr>
          <a:xfrm>
            <a:off x="2071670" y="4786322"/>
            <a:ext cx="4500594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Петр </a:t>
            </a:r>
            <a:r>
              <a:rPr lang="en-GB" dirty="0" smtClean="0"/>
              <a:t>I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8670"/>
            <a:ext cx="9144000" cy="435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ЕГЭ минус балл!!!</a:t>
            </a:r>
          </a:p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 вопрос…</a:t>
            </a:r>
          </a:p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Просмотри материал!!!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А6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0"/>
            <a:ext cx="8001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Какое из приведённых положений относится к церковной реформе патриарха Никона? </a:t>
            </a: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14348" y="3286124"/>
            <a:ext cx="7643866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Святейшего Синода 	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714348" y="2143116"/>
            <a:ext cx="7572428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открытие славяно-греко-латинской академии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714348" y="5643578"/>
            <a:ext cx="7715304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отделение церкви от государства 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42910" y="4357694"/>
            <a:ext cx="7786742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замена двоеперстного крестного знамения троеперстным 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28662" cy="5714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А7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результате принятия Екатериной II «Жалованной грамоты дворянству» </a:t>
            </a: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85786" y="1857364"/>
            <a:ext cx="7643866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учреждены ассамблеи </a:t>
            </a:r>
            <a:endParaRPr lang="ru-RU" dirty="0"/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714348" y="5286388"/>
            <a:ext cx="7643866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служба для дворян стала обязательной 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714348" y="4000504"/>
            <a:ext cx="7643866" cy="571504"/>
          </a:xfrm>
          <a:prstGeom prst="actionButtonBackPrevio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созданы земства, руководимые дворянством 	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5786" y="2928934"/>
            <a:ext cx="7572428" cy="571504"/>
          </a:xfrm>
          <a:prstGeom prst="actionButtonForwardNex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закреплен широкий круг привилегий дворянства 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1256</Words>
  <Application>Microsoft Office PowerPoint</Application>
  <PresentationFormat>Экран (4:3)</PresentationFormat>
  <Paragraphs>189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2014-11-08T18:04:56Z</dcterms:created>
  <dcterms:modified xsi:type="dcterms:W3CDTF">2014-11-08T18:05:09Z</dcterms:modified>
</cp:coreProperties>
</file>