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33"/>
  </p:notesMasterIdLst>
  <p:sldIdLst>
    <p:sldId id="286" r:id="rId2"/>
    <p:sldId id="256" r:id="rId3"/>
    <p:sldId id="257" r:id="rId4"/>
    <p:sldId id="282" r:id="rId5"/>
    <p:sldId id="283" r:id="rId6"/>
    <p:sldId id="278" r:id="rId7"/>
    <p:sldId id="258" r:id="rId8"/>
    <p:sldId id="259" r:id="rId9"/>
    <p:sldId id="279" r:id="rId10"/>
    <p:sldId id="260" r:id="rId11"/>
    <p:sldId id="261" r:id="rId12"/>
    <p:sldId id="280" r:id="rId13"/>
    <p:sldId id="284" r:id="rId14"/>
    <p:sldId id="262" r:id="rId15"/>
    <p:sldId id="263" r:id="rId16"/>
    <p:sldId id="264" r:id="rId17"/>
    <p:sldId id="265" r:id="rId18"/>
    <p:sldId id="266" r:id="rId19"/>
    <p:sldId id="267" r:id="rId20"/>
    <p:sldId id="268" r:id="rId21"/>
    <p:sldId id="281" r:id="rId22"/>
    <p:sldId id="269" r:id="rId23"/>
    <p:sldId id="270" r:id="rId24"/>
    <p:sldId id="271" r:id="rId25"/>
    <p:sldId id="272" r:id="rId26"/>
    <p:sldId id="273" r:id="rId27"/>
    <p:sldId id="285" r:id="rId28"/>
    <p:sldId id="274" r:id="rId29"/>
    <p:sldId id="275" r:id="rId30"/>
    <p:sldId id="276" r:id="rId31"/>
    <p:sldId id="277"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12"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DB826C-4648-48BD-A3F4-C13BA2B59D92}" type="datetimeFigureOut">
              <a:rPr lang="ru-RU" smtClean="0"/>
              <a:pPr/>
              <a:t>04.03.2012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9F9132-1F7D-49F7-AB12-1CC02CAA0AC3}" type="slidenum">
              <a:rPr lang="ru-RU" smtClean="0"/>
              <a:pPr/>
              <a:t>‹#›</a:t>
            </a:fld>
            <a:endParaRPr lang="ru-RU"/>
          </a:p>
        </p:txBody>
      </p:sp>
    </p:spTree>
    <p:extLst>
      <p:ext uri="{BB962C8B-B14F-4D97-AF65-F5344CB8AC3E}">
        <p14:creationId xmlns:p14="http://schemas.microsoft.com/office/powerpoint/2010/main" val="17081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2</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11</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12</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13</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14</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15</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16</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17</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18</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19</a:t>
            </a:fld>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20</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3</a:t>
            </a:fld>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21</a:t>
            </a:fld>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22</a:t>
            </a:fld>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23</a:t>
            </a:fld>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24</a:t>
            </a:fld>
            <a:endParaRPr lang="ru-R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25</a:t>
            </a:fld>
            <a:endParaRPr lang="ru-R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26</a:t>
            </a:fld>
            <a:endParaRPr lang="ru-R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27</a:t>
            </a:fld>
            <a:endParaRPr lang="ru-R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28</a:t>
            </a:fld>
            <a:endParaRPr lang="ru-R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29</a:t>
            </a:fld>
            <a:endParaRPr lang="ru-RU"/>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30</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4</a:t>
            </a:fld>
            <a:endParaRPr lang="ru-RU"/>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31</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5</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6</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7</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8</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9</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CD9F9132-1F7D-49F7-AB12-1CC02CAA0AC3}" type="slidenum">
              <a:rPr lang="ru-RU" smtClean="0"/>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67FBF81E-E3BA-442F-9AD0-74CB86347275}" type="datetimeFigureOut">
              <a:rPr lang="ru-RU" smtClean="0"/>
              <a:pPr/>
              <a:t>04.03.2012</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C414466-1AA3-453A-9284-0F146FEA4B2D}"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7FBF81E-E3BA-442F-9AD0-74CB86347275}" type="datetimeFigureOut">
              <a:rPr lang="ru-RU" smtClean="0"/>
              <a:pPr/>
              <a:t>04.03.2012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414466-1AA3-453A-9284-0F146FEA4B2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7FBF81E-E3BA-442F-9AD0-74CB86347275}" type="datetimeFigureOut">
              <a:rPr lang="ru-RU" smtClean="0"/>
              <a:pPr/>
              <a:t>04.03.2012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414466-1AA3-453A-9284-0F146FEA4B2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67FBF81E-E3BA-442F-9AD0-74CB86347275}" type="datetimeFigureOut">
              <a:rPr lang="ru-RU" smtClean="0"/>
              <a:pPr/>
              <a:t>04.03.2012</a:t>
            </a:fld>
            <a:endParaRPr lang="ru-RU"/>
          </a:p>
        </p:txBody>
      </p:sp>
      <p:sp>
        <p:nvSpPr>
          <p:cNvPr id="9" name="Номер слайда 8"/>
          <p:cNvSpPr>
            <a:spLocks noGrp="1"/>
          </p:cNvSpPr>
          <p:nvPr>
            <p:ph type="sldNum" sz="quarter" idx="15"/>
          </p:nvPr>
        </p:nvSpPr>
        <p:spPr/>
        <p:txBody>
          <a:bodyPr rtlCol="0"/>
          <a:lstStyle/>
          <a:p>
            <a:fld id="{BC414466-1AA3-453A-9284-0F146FEA4B2D}"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7FBF81E-E3BA-442F-9AD0-74CB86347275}" type="datetimeFigureOut">
              <a:rPr lang="ru-RU" smtClean="0"/>
              <a:pPr/>
              <a:t>04.03.2012</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C414466-1AA3-453A-9284-0F146FEA4B2D}"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67FBF81E-E3BA-442F-9AD0-74CB86347275}" type="datetimeFigureOut">
              <a:rPr lang="ru-RU" smtClean="0"/>
              <a:pPr/>
              <a:t>04.03.2012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414466-1AA3-453A-9284-0F146FEA4B2D}"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67FBF81E-E3BA-442F-9AD0-74CB86347275}" type="datetimeFigureOut">
              <a:rPr lang="ru-RU" smtClean="0"/>
              <a:pPr/>
              <a:t>04.03.2012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C414466-1AA3-453A-9284-0F146FEA4B2D}"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67FBF81E-E3BA-442F-9AD0-74CB86347275}" type="datetimeFigureOut">
              <a:rPr lang="ru-RU" smtClean="0"/>
              <a:pPr/>
              <a:t>04.03.2012</a:t>
            </a:fld>
            <a:endParaRPr lang="ru-RU"/>
          </a:p>
        </p:txBody>
      </p:sp>
      <p:sp>
        <p:nvSpPr>
          <p:cNvPr id="7" name="Номер слайда 6"/>
          <p:cNvSpPr>
            <a:spLocks noGrp="1"/>
          </p:cNvSpPr>
          <p:nvPr>
            <p:ph type="sldNum" sz="quarter" idx="11"/>
          </p:nvPr>
        </p:nvSpPr>
        <p:spPr/>
        <p:txBody>
          <a:bodyPr rtlCol="0"/>
          <a:lstStyle/>
          <a:p>
            <a:fld id="{BC414466-1AA3-453A-9284-0F146FEA4B2D}"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7FBF81E-E3BA-442F-9AD0-74CB86347275}" type="datetimeFigureOut">
              <a:rPr lang="ru-RU" smtClean="0"/>
              <a:pPr/>
              <a:t>04.03.2012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C414466-1AA3-453A-9284-0F146FEA4B2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67FBF81E-E3BA-442F-9AD0-74CB86347275}" type="datetimeFigureOut">
              <a:rPr lang="ru-RU" smtClean="0"/>
              <a:pPr/>
              <a:t>04.03.2012</a:t>
            </a:fld>
            <a:endParaRPr lang="ru-RU"/>
          </a:p>
        </p:txBody>
      </p:sp>
      <p:sp>
        <p:nvSpPr>
          <p:cNvPr id="22" name="Номер слайда 21"/>
          <p:cNvSpPr>
            <a:spLocks noGrp="1"/>
          </p:cNvSpPr>
          <p:nvPr>
            <p:ph type="sldNum" sz="quarter" idx="15"/>
          </p:nvPr>
        </p:nvSpPr>
        <p:spPr/>
        <p:txBody>
          <a:bodyPr rtlCol="0"/>
          <a:lstStyle/>
          <a:p>
            <a:fld id="{BC414466-1AA3-453A-9284-0F146FEA4B2D}"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67FBF81E-E3BA-442F-9AD0-74CB86347275}" type="datetimeFigureOut">
              <a:rPr lang="ru-RU" smtClean="0"/>
              <a:pPr/>
              <a:t>04.03.2012</a:t>
            </a:fld>
            <a:endParaRPr lang="ru-RU"/>
          </a:p>
        </p:txBody>
      </p:sp>
      <p:sp>
        <p:nvSpPr>
          <p:cNvPr id="18" name="Номер слайда 17"/>
          <p:cNvSpPr>
            <a:spLocks noGrp="1"/>
          </p:cNvSpPr>
          <p:nvPr>
            <p:ph type="sldNum" sz="quarter" idx="11"/>
          </p:nvPr>
        </p:nvSpPr>
        <p:spPr/>
        <p:txBody>
          <a:bodyPr rtlCol="0"/>
          <a:lstStyle/>
          <a:p>
            <a:fld id="{BC414466-1AA3-453A-9284-0F146FEA4B2D}"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7FBF81E-E3BA-442F-9AD0-74CB86347275}" type="datetimeFigureOut">
              <a:rPr lang="ru-RU" smtClean="0"/>
              <a:pPr/>
              <a:t>04.03.2012</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C414466-1AA3-453A-9284-0F146FEA4B2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1045;&#1043;&#1069;%20&#1086;&#1073;&#1097;%201%20&#1074;&#1072;&#1088;.ppt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9672" y="989615"/>
            <a:ext cx="5976664" cy="5500993"/>
          </a:xfrm>
          <a:prstGeom prst="rect">
            <a:avLst/>
          </a:prstGeom>
        </p:spPr>
        <p:txBody>
          <a:bodyPr wrap="square">
            <a:spAutoFit/>
          </a:bodyPr>
          <a:lstStyle/>
          <a:p>
            <a:pPr algn="ctr">
              <a:lnSpc>
                <a:spcPct val="150000"/>
              </a:lnSpc>
              <a:spcAft>
                <a:spcPts val="1000"/>
              </a:spcAft>
            </a:pPr>
            <a:r>
              <a:rPr lang="ru-RU" b="1" i="1" dirty="0">
                <a:latin typeface="Times New Roman"/>
                <a:ea typeface="Calibri"/>
                <a:cs typeface="Times New Roman"/>
              </a:rPr>
              <a:t>ПОДГОТОВКА К ЕГЭ</a:t>
            </a:r>
            <a:endParaRPr lang="ru-RU" sz="1400" dirty="0">
              <a:latin typeface="Calibri"/>
              <a:ea typeface="Calibri"/>
              <a:cs typeface="Times New Roman"/>
            </a:endParaRPr>
          </a:p>
          <a:p>
            <a:pPr algn="ctr">
              <a:lnSpc>
                <a:spcPct val="150000"/>
              </a:lnSpc>
              <a:spcAft>
                <a:spcPts val="1000"/>
              </a:spcAft>
            </a:pPr>
            <a:r>
              <a:rPr lang="ru-RU" b="1" i="1" dirty="0" smtClean="0">
                <a:latin typeface="Times New Roman"/>
                <a:ea typeface="Calibri"/>
                <a:cs typeface="Times New Roman"/>
              </a:rPr>
              <a:t>ОБЩЕСТВОЗНАНИЕ, 11 КЛАСС</a:t>
            </a:r>
            <a:endParaRPr lang="ru-RU" sz="1400" dirty="0">
              <a:latin typeface="Calibri"/>
              <a:ea typeface="Calibri"/>
              <a:cs typeface="Times New Roman"/>
            </a:endParaRPr>
          </a:p>
          <a:p>
            <a:pPr algn="ctr">
              <a:lnSpc>
                <a:spcPct val="150000"/>
              </a:lnSpc>
              <a:spcAft>
                <a:spcPts val="1000"/>
              </a:spcAft>
            </a:pPr>
            <a:r>
              <a:rPr lang="ru-RU" b="1" i="1" dirty="0">
                <a:latin typeface="Times New Roman"/>
                <a:ea typeface="Calibri"/>
                <a:cs typeface="Times New Roman"/>
              </a:rPr>
              <a:t>РАЗБОР </a:t>
            </a:r>
            <a:r>
              <a:rPr lang="ru-RU" b="1" i="1">
                <a:latin typeface="Times New Roman"/>
                <a:ea typeface="Calibri"/>
                <a:cs typeface="Times New Roman"/>
              </a:rPr>
              <a:t>ТЕСТА </a:t>
            </a:r>
            <a:endParaRPr lang="ru-RU" b="1" i="1" smtClean="0">
              <a:latin typeface="Times New Roman"/>
              <a:ea typeface="Calibri"/>
              <a:cs typeface="Times New Roman"/>
            </a:endParaRPr>
          </a:p>
          <a:p>
            <a:pPr algn="ctr">
              <a:lnSpc>
                <a:spcPct val="150000"/>
              </a:lnSpc>
              <a:spcAft>
                <a:spcPts val="1000"/>
              </a:spcAft>
            </a:pPr>
            <a:r>
              <a:rPr lang="ru-RU" b="1" i="1" smtClean="0">
                <a:latin typeface="Times New Roman"/>
                <a:ea typeface="Calibri"/>
                <a:cs typeface="Times New Roman"/>
              </a:rPr>
              <a:t>ЗАДАНИЯ </a:t>
            </a:r>
            <a:r>
              <a:rPr lang="ru-RU" b="1" i="1" dirty="0">
                <a:latin typeface="Times New Roman"/>
                <a:ea typeface="Calibri"/>
                <a:cs typeface="Times New Roman"/>
              </a:rPr>
              <a:t>ЧАСТИ А,В,С</a:t>
            </a:r>
            <a:endParaRPr lang="ru-RU" sz="1400" dirty="0">
              <a:latin typeface="Calibri"/>
              <a:ea typeface="Calibri"/>
              <a:cs typeface="Times New Roman"/>
            </a:endParaRPr>
          </a:p>
          <a:p>
            <a:pPr algn="ctr">
              <a:lnSpc>
                <a:spcPct val="115000"/>
              </a:lnSpc>
              <a:spcAft>
                <a:spcPts val="1000"/>
              </a:spcAft>
            </a:pPr>
            <a:r>
              <a:rPr lang="ru-RU" b="1" i="1" dirty="0">
                <a:latin typeface="Times New Roman"/>
                <a:ea typeface="Calibri"/>
                <a:cs typeface="Times New Roman"/>
              </a:rPr>
              <a:t> </a:t>
            </a:r>
            <a:endParaRPr lang="ru-RU" sz="1400" dirty="0">
              <a:latin typeface="Calibri"/>
              <a:ea typeface="Calibri"/>
              <a:cs typeface="Times New Roman"/>
            </a:endParaRPr>
          </a:p>
          <a:p>
            <a:pPr algn="ctr">
              <a:lnSpc>
                <a:spcPct val="115000"/>
              </a:lnSpc>
              <a:spcAft>
                <a:spcPts val="1000"/>
              </a:spcAft>
            </a:pPr>
            <a:r>
              <a:rPr lang="ru-RU" b="1" i="1" dirty="0">
                <a:latin typeface="Times New Roman"/>
                <a:ea typeface="Calibri"/>
                <a:cs typeface="Times New Roman"/>
              </a:rPr>
              <a:t> </a:t>
            </a:r>
            <a:endParaRPr lang="ru-RU" sz="1400" dirty="0">
              <a:latin typeface="Calibri"/>
              <a:ea typeface="Calibri"/>
              <a:cs typeface="Times New Roman"/>
            </a:endParaRPr>
          </a:p>
          <a:p>
            <a:pPr algn="ctr">
              <a:lnSpc>
                <a:spcPct val="115000"/>
              </a:lnSpc>
              <a:spcAft>
                <a:spcPts val="1000"/>
              </a:spcAft>
            </a:pPr>
            <a:r>
              <a:rPr lang="ru-RU" b="1" i="1" dirty="0">
                <a:latin typeface="Times New Roman"/>
                <a:ea typeface="Calibri"/>
                <a:cs typeface="Times New Roman"/>
              </a:rPr>
              <a:t> </a:t>
            </a:r>
            <a:endParaRPr lang="ru-RU" sz="1400" dirty="0">
              <a:latin typeface="Calibri"/>
              <a:ea typeface="Calibri"/>
              <a:cs typeface="Times New Roman"/>
            </a:endParaRPr>
          </a:p>
          <a:p>
            <a:pPr algn="ctr">
              <a:lnSpc>
                <a:spcPct val="115000"/>
              </a:lnSpc>
              <a:spcAft>
                <a:spcPts val="1000"/>
              </a:spcAft>
            </a:pPr>
            <a:r>
              <a:rPr lang="ru-RU" b="1" i="1" dirty="0">
                <a:latin typeface="Times New Roman"/>
                <a:ea typeface="Calibri"/>
                <a:cs typeface="Times New Roman"/>
              </a:rPr>
              <a:t> </a:t>
            </a:r>
            <a:endParaRPr lang="ru-RU" sz="1400" dirty="0">
              <a:latin typeface="Calibri"/>
              <a:ea typeface="Calibri"/>
              <a:cs typeface="Times New Roman"/>
            </a:endParaRPr>
          </a:p>
          <a:p>
            <a:pPr algn="r">
              <a:lnSpc>
                <a:spcPct val="115000"/>
              </a:lnSpc>
              <a:spcAft>
                <a:spcPts val="1000"/>
              </a:spcAft>
            </a:pPr>
            <a:r>
              <a:rPr lang="ru-RU" b="1" i="1" dirty="0">
                <a:latin typeface="Times New Roman"/>
                <a:ea typeface="Calibri"/>
                <a:cs typeface="Times New Roman"/>
              </a:rPr>
              <a:t> </a:t>
            </a:r>
            <a:endParaRPr lang="ru-RU" sz="1400" dirty="0">
              <a:latin typeface="Calibri"/>
              <a:ea typeface="Calibri"/>
              <a:cs typeface="Times New Roman"/>
            </a:endParaRPr>
          </a:p>
          <a:p>
            <a:pPr algn="r">
              <a:lnSpc>
                <a:spcPct val="115000"/>
              </a:lnSpc>
              <a:spcAft>
                <a:spcPts val="1000"/>
              </a:spcAft>
            </a:pPr>
            <a:r>
              <a:rPr lang="ru-RU" sz="1200" b="1" i="1" dirty="0">
                <a:latin typeface="Times New Roman"/>
                <a:ea typeface="Calibri"/>
                <a:cs typeface="Times New Roman"/>
              </a:rPr>
              <a:t>ИВАНОВА Е.В.,</a:t>
            </a:r>
            <a:endParaRPr lang="ru-RU" sz="1200" dirty="0">
              <a:latin typeface="Calibri"/>
              <a:ea typeface="Calibri"/>
              <a:cs typeface="Times New Roman"/>
            </a:endParaRPr>
          </a:p>
          <a:p>
            <a:pPr algn="r">
              <a:lnSpc>
                <a:spcPct val="115000"/>
              </a:lnSpc>
              <a:spcAft>
                <a:spcPts val="1000"/>
              </a:spcAft>
            </a:pPr>
            <a:r>
              <a:rPr lang="ru-RU" sz="1200" b="1" i="1" dirty="0">
                <a:latin typeface="Times New Roman"/>
                <a:ea typeface="Calibri"/>
                <a:cs typeface="Times New Roman"/>
              </a:rPr>
              <a:t> УЧИТЕЛЬ ИСТОРИИ, </a:t>
            </a:r>
            <a:endParaRPr lang="ru-RU" sz="1200" dirty="0">
              <a:latin typeface="Calibri"/>
              <a:ea typeface="Calibri"/>
              <a:cs typeface="Times New Roman"/>
            </a:endParaRPr>
          </a:p>
          <a:p>
            <a:pPr algn="r">
              <a:lnSpc>
                <a:spcPct val="115000"/>
              </a:lnSpc>
              <a:spcAft>
                <a:spcPts val="1000"/>
              </a:spcAft>
            </a:pPr>
            <a:r>
              <a:rPr lang="ru-RU" sz="1200" b="1" i="1" dirty="0">
                <a:latin typeface="Times New Roman"/>
                <a:ea typeface="Calibri"/>
                <a:cs typeface="Times New Roman"/>
              </a:rPr>
              <a:t>1 КВ.КАТ</a:t>
            </a:r>
            <a:r>
              <a:rPr lang="ru-RU" b="1" i="1" dirty="0">
                <a:latin typeface="Times New Roman"/>
                <a:ea typeface="Calibri"/>
                <a:cs typeface="Times New Roman"/>
              </a:rPr>
              <a:t>.</a:t>
            </a:r>
            <a:endParaRPr lang="ru-RU" sz="1400" dirty="0">
              <a:effectLst/>
              <a:latin typeface="Calibri"/>
              <a:ea typeface="Calibri"/>
              <a:cs typeface="Times New Roman"/>
            </a:endParaRPr>
          </a:p>
        </p:txBody>
      </p:sp>
    </p:spTree>
    <p:extLst>
      <p:ext uri="{BB962C8B-B14F-4D97-AF65-F5344CB8AC3E}">
        <p14:creationId xmlns:p14="http://schemas.microsoft.com/office/powerpoint/2010/main" val="781920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14282" y="0"/>
            <a:ext cx="8929718" cy="71865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А16. К среднему классу в экономически развитых странах относятся</a:t>
            </a:r>
          </a:p>
          <a:p>
            <a:pPr marL="0" marR="0" lvl="0" indent="0" algn="l" defTabSz="914400" rtl="0" eaLnBrk="1" fontAlgn="base" latinLnBrk="0" hangingPunct="1">
              <a:lnSpc>
                <a:spcPct val="100000"/>
              </a:lnSpc>
              <a:spcBef>
                <a:spcPct val="0"/>
              </a:spcBef>
              <a:spcAft>
                <a:spcPct val="0"/>
              </a:spcAft>
              <a:buClrTx/>
              <a:buSzTx/>
              <a:buFontTx/>
              <a:buNone/>
              <a:tabLst>
                <a:tab pos="533400" algn="l"/>
                <a:tab pos="2871788"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неквалифицированные рабочие.</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менеджеры крупных предприятий.</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владельцы небольших фирм</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лица, занятые физическим трудом.</a:t>
            </a:r>
          </a:p>
          <a:p>
            <a:pPr marL="0" marR="0" lvl="0" indent="0" algn="l" defTabSz="914400" rtl="0" eaLnBrk="0" fontAlgn="base" latinLnBrk="0" hangingPunct="0">
              <a:lnSpc>
                <a:spcPct val="100000"/>
              </a:lnSpc>
              <a:spcBef>
                <a:spcPct val="0"/>
              </a:spcBef>
              <a:spcAft>
                <a:spcPct val="0"/>
              </a:spcAft>
              <a:buClrTx/>
              <a:buSzTx/>
              <a:buFontTx/>
              <a:buChar char="•"/>
              <a:tabLst>
                <a:tab pos="533400" algn="l"/>
                <a:tab pos="2871788"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А17. Человек, вышедший из одной страты, но не занявший устойчивого положения в другой, относится к</a:t>
            </a:r>
          </a:p>
          <a:p>
            <a:pPr marL="0" marR="0" lvl="0" indent="0" algn="l" defTabSz="914400" rtl="0" eaLnBrk="0" fontAlgn="base" latinLnBrk="0" hangingPunct="0">
              <a:lnSpc>
                <a:spcPct val="100000"/>
              </a:lnSpc>
              <a:spcBef>
                <a:spcPct val="0"/>
              </a:spcBef>
              <a:spcAft>
                <a:spcPct val="0"/>
              </a:spcAft>
              <a:buClrTx/>
              <a:buSzTx/>
              <a:buFontTx/>
              <a:buNone/>
              <a:tabLst>
                <a:tab pos="533400" algn="l"/>
                <a:tab pos="2871788"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маргиналам	                3) «синим воротничкам».</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социальным низам.	                4) пролетариям.</a:t>
            </a:r>
          </a:p>
          <a:p>
            <a:pPr marL="0" marR="0" lvl="0" indent="0" algn="l" defTabSz="914400" rtl="0" eaLnBrk="0" fontAlgn="base" latinLnBrk="0" hangingPunct="0">
              <a:lnSpc>
                <a:spcPct val="100000"/>
              </a:lnSpc>
              <a:spcBef>
                <a:spcPct val="0"/>
              </a:spcBef>
              <a:spcAft>
                <a:spcPct val="0"/>
              </a:spcAft>
              <a:buClrTx/>
              <a:buSzTx/>
              <a:buFontTx/>
              <a:buChar char="•"/>
              <a:tabLst>
                <a:tab pos="533400" algn="l"/>
                <a:tab pos="2871788"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А18. Семья — это</a:t>
            </a:r>
          </a:p>
          <a:p>
            <a:pPr marL="0" marR="0" lvl="0" indent="0" algn="l" defTabSz="914400" rtl="0" eaLnBrk="0" fontAlgn="base" latinLnBrk="0" hangingPunct="0">
              <a:lnSpc>
                <a:spcPct val="100000"/>
              </a:lnSpc>
              <a:spcBef>
                <a:spcPct val="0"/>
              </a:spcBef>
              <a:spcAft>
                <a:spcPct val="0"/>
              </a:spcAft>
              <a:buClrTx/>
              <a:buSzTx/>
              <a:buFontTx/>
              <a:buNone/>
              <a:tabLst>
                <a:tab pos="533400" algn="l"/>
                <a:tab pos="2871788"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фактор производства.	3) этническая общность.</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социальный институт	4) компонент политической системы.</a:t>
            </a:r>
          </a:p>
          <a:p>
            <a:pPr marL="0" marR="0" lvl="0" indent="0" algn="l" defTabSz="914400" rtl="0" eaLnBrk="0" fontAlgn="base" latinLnBrk="0" hangingPunct="0">
              <a:lnSpc>
                <a:spcPct val="100000"/>
              </a:lnSpc>
              <a:spcBef>
                <a:spcPct val="0"/>
              </a:spcBef>
              <a:spcAft>
                <a:spcPct val="0"/>
              </a:spcAft>
              <a:buClrTx/>
              <a:buSzTx/>
              <a:buFontTx/>
              <a:buChar char="•"/>
              <a:tabLst>
                <a:tab pos="533400" algn="l"/>
                <a:tab pos="2871788"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А19. В книге «Юности честное зерцало» молодым дворянам рекомендовалось чистить ногти, мыть руки, «не дуть в ушное». Это примеры</a:t>
            </a:r>
          </a:p>
          <a:p>
            <a:pPr marL="0" marR="0" lvl="0" indent="0" algn="l" defTabSz="914400" rtl="0" eaLnBrk="0" fontAlgn="base" latinLnBrk="0" hangingPunct="0">
              <a:lnSpc>
                <a:spcPct val="100000"/>
              </a:lnSpc>
              <a:spcBef>
                <a:spcPct val="0"/>
              </a:spcBef>
              <a:spcAft>
                <a:spcPct val="0"/>
              </a:spcAft>
              <a:buClrTx/>
              <a:buSzTx/>
              <a:buFontTx/>
              <a:buNone/>
              <a:tabLst>
                <a:tab pos="533400" algn="l"/>
                <a:tab pos="2871788"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норм этикета	3) традиций.</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 pos="2871788"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норм морали.	4) народной мудрости.</a:t>
            </a:r>
          </a:p>
          <a:p>
            <a:pPr marL="0" marR="0" lvl="0" indent="0" algn="l" defTabSz="914400" rtl="0" eaLnBrk="0" fontAlgn="base" latinLnBrk="0" hangingPunct="0">
              <a:lnSpc>
                <a:spcPct val="100000"/>
              </a:lnSpc>
              <a:spcBef>
                <a:spcPct val="0"/>
              </a:spcBef>
              <a:spcAft>
                <a:spcPct val="0"/>
              </a:spcAft>
              <a:buClrTx/>
              <a:buSzTx/>
              <a:buFontTx/>
              <a:buChar char="•"/>
              <a:tabLst>
                <a:tab pos="533400" algn="l"/>
                <a:tab pos="2871788" algn="l"/>
              </a:tabLst>
            </a:pPr>
            <a:endParaRPr lang="ru-RU" sz="1400" b="1" dirty="0">
              <a:latin typeface="Century Schoolbook" pitchFamily="18" charset="0"/>
            </a:endParaRPr>
          </a:p>
          <a:p>
            <a:pPr eaLnBrk="0" fontAlgn="base" hangingPunct="0">
              <a:lnSpc>
                <a:spcPct val="150000"/>
              </a:lnSpc>
              <a:spcBef>
                <a:spcPct val="0"/>
              </a:spcBef>
              <a:spcAft>
                <a:spcPct val="0"/>
              </a:spcAft>
              <a:tabLst>
                <a:tab pos="533400" algn="l"/>
                <a:tab pos="2871788" algn="l"/>
              </a:tabLst>
            </a:pPr>
            <a:r>
              <a:rPr lang="ru-RU" sz="1400" b="1" dirty="0">
                <a:latin typeface="Century Schoolbook" pitchFamily="18" charset="0"/>
                <a:ea typeface="Times New Roman" pitchFamily="18" charset="0"/>
                <a:cs typeface="Century Schoolbook" pitchFamily="18" charset="0"/>
              </a:rPr>
              <a:t>А20. </a:t>
            </a:r>
            <a:r>
              <a:rPr lang="ru-RU" sz="1200" b="1" dirty="0">
                <a:latin typeface="Century Schoolbook" pitchFamily="18" charset="0"/>
                <a:ea typeface="Times New Roman" pitchFamily="18" charset="0"/>
                <a:cs typeface="Century Schoolbook" pitchFamily="18" charset="0"/>
              </a:rPr>
              <a:t>Верны ли следующие суждения о тенденциях развития социальной сферы?</a:t>
            </a:r>
          </a:p>
          <a:p>
            <a:pPr eaLnBrk="0" fontAlgn="base" hangingPunct="0">
              <a:lnSpc>
                <a:spcPct val="150000"/>
              </a:lnSpc>
              <a:spcBef>
                <a:spcPct val="0"/>
              </a:spcBef>
              <a:spcAft>
                <a:spcPct val="0"/>
              </a:spcAft>
              <a:tabLst>
                <a:tab pos="533400" algn="l"/>
                <a:tab pos="2871788" algn="l"/>
              </a:tabLst>
            </a:pPr>
            <a:r>
              <a:rPr lang="ru-RU" sz="1200" b="1" dirty="0">
                <a:latin typeface="Century Schoolbook" pitchFamily="18" charset="0"/>
                <a:ea typeface="Times New Roman" pitchFamily="18" charset="0"/>
                <a:cs typeface="Century Schoolbook" pitchFamily="18" charset="0"/>
              </a:rPr>
              <a:t>А. Для постиндустриального общества характерен рост среднего класса. </a:t>
            </a:r>
          </a:p>
          <a:p>
            <a:pPr eaLnBrk="0" fontAlgn="base" hangingPunct="0">
              <a:lnSpc>
                <a:spcPct val="150000"/>
              </a:lnSpc>
              <a:spcBef>
                <a:spcPct val="0"/>
              </a:spcBef>
              <a:spcAft>
                <a:spcPct val="0"/>
              </a:spcAft>
              <a:tabLst>
                <a:tab pos="533400" algn="l"/>
                <a:tab pos="2871788" algn="l"/>
              </a:tabLst>
            </a:pPr>
            <a:r>
              <a:rPr lang="ru-RU" sz="1200" b="1" dirty="0">
                <a:latin typeface="Century Schoolbook" pitchFamily="18" charset="0"/>
                <a:ea typeface="Times New Roman" pitchFamily="18" charset="0"/>
                <a:cs typeface="Century Schoolbook" pitchFamily="18" charset="0"/>
              </a:rPr>
              <a:t>Б. Социальная дифференциация общества при переходе от </a:t>
            </a:r>
            <a:r>
              <a:rPr lang="ru-RU" sz="1200" b="1" dirty="0" smtClean="0">
                <a:latin typeface="Century Schoolbook" pitchFamily="18" charset="0"/>
                <a:ea typeface="Times New Roman" pitchFamily="18" charset="0"/>
                <a:cs typeface="Century Schoolbook" pitchFamily="18" charset="0"/>
              </a:rPr>
              <a:t>командной экономике </a:t>
            </a:r>
            <a:r>
              <a:rPr lang="ru-RU" sz="1200" b="1" dirty="0">
                <a:latin typeface="Century Schoolbook" pitchFamily="18" charset="0"/>
                <a:ea typeface="Times New Roman" pitchFamily="18" charset="0"/>
                <a:cs typeface="Century Schoolbook" pitchFamily="18" charset="0"/>
              </a:rPr>
              <a:t>к рыночной уменьшается</a:t>
            </a:r>
          </a:p>
          <a:p>
            <a:pPr marL="1257300" lvl="2" indent="-342900" eaLnBrk="0" fontAlgn="base" hangingPunct="0">
              <a:lnSpc>
                <a:spcPct val="150000"/>
              </a:lnSpc>
              <a:spcBef>
                <a:spcPct val="0"/>
              </a:spcBef>
              <a:spcAft>
                <a:spcPct val="0"/>
              </a:spcAft>
              <a:buFont typeface="+mj-lt"/>
              <a:buAutoNum type="arabicPeriod"/>
              <a:tabLst>
                <a:tab pos="533400" algn="l"/>
                <a:tab pos="2871788" algn="l"/>
              </a:tabLst>
            </a:pPr>
            <a:r>
              <a:rPr lang="ru-RU" sz="1200" b="1" dirty="0">
                <a:latin typeface="Century Schoolbook" pitchFamily="18" charset="0"/>
                <a:ea typeface="Times New Roman" pitchFamily="18" charset="0"/>
                <a:cs typeface="Century Schoolbook" pitchFamily="18" charset="0"/>
              </a:rPr>
              <a:t>верно </a:t>
            </a:r>
            <a:r>
              <a:rPr lang="ru-RU" sz="1200" b="1" dirty="0" smtClean="0">
                <a:latin typeface="Century Schoolbook" pitchFamily="18" charset="0"/>
                <a:ea typeface="Times New Roman" pitchFamily="18" charset="0"/>
                <a:cs typeface="Century Schoolbook" pitchFamily="18" charset="0"/>
              </a:rPr>
              <a:t>только А                         3. верны оба суждения.</a:t>
            </a:r>
          </a:p>
          <a:p>
            <a:pPr marL="1257300" lvl="2" indent="-342900" eaLnBrk="0" fontAlgn="base" hangingPunct="0">
              <a:lnSpc>
                <a:spcPct val="150000"/>
              </a:lnSpc>
              <a:spcBef>
                <a:spcPct val="0"/>
              </a:spcBef>
              <a:spcAft>
                <a:spcPct val="0"/>
              </a:spcAft>
              <a:buFont typeface="+mj-lt"/>
              <a:buAutoNum type="arabicPeriod"/>
              <a:tabLst>
                <a:tab pos="533400" algn="l"/>
                <a:tab pos="2871788" algn="l"/>
              </a:tabLst>
            </a:pPr>
            <a:r>
              <a:rPr lang="ru-RU" sz="1200" b="1" dirty="0" smtClean="0">
                <a:latin typeface="Century Schoolbook" pitchFamily="18" charset="0"/>
                <a:ea typeface="Times New Roman" pitchFamily="18" charset="0"/>
                <a:cs typeface="Century Schoolbook" pitchFamily="18" charset="0"/>
              </a:rPr>
              <a:t>верно только Б.                         4. оба суждения неверны. </a:t>
            </a:r>
            <a:endParaRPr lang="ru-RU" sz="1200" b="1" dirty="0">
              <a:latin typeface="Century Schoolbook" pitchFamily="18" charset="0"/>
              <a:ea typeface="Times New Roman" pitchFamily="18" charset="0"/>
              <a:cs typeface="Century Schoolbook" pitchFamily="18" charset="0"/>
            </a:endParaRPr>
          </a:p>
          <a:p>
            <a:pPr lvl="2" eaLnBrk="0" fontAlgn="base" hangingPunct="0">
              <a:spcBef>
                <a:spcPct val="0"/>
              </a:spcBef>
              <a:spcAft>
                <a:spcPct val="0"/>
              </a:spcAft>
              <a:buFontTx/>
              <a:buChar char="•"/>
              <a:tabLst>
                <a:tab pos="533400" algn="l"/>
                <a:tab pos="2871788" algn="l"/>
              </a:tabLst>
            </a:pPr>
            <a:endParaRPr kumimoji="0" lang="ru-RU"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0"/>
            <a:ext cx="9144000" cy="68941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А21. Государство, политические партии, общественно-политические движения образуют</a:t>
            </a:r>
          </a:p>
          <a:p>
            <a:pPr marL="0" marR="0" lvl="0" indent="0" algn="l" defTabSz="914400" rtl="0" eaLnBrk="1" fontAlgn="base" latinLnBrk="0" hangingPunct="1">
              <a:lnSpc>
                <a:spcPct val="100000"/>
              </a:lnSpc>
              <a:spcBef>
                <a:spcPct val="0"/>
              </a:spcBef>
              <a:spcAft>
                <a:spcPct val="0"/>
              </a:spcAft>
              <a:buClrTx/>
              <a:buSzTx/>
              <a:buFontTx/>
              <a:buNone/>
              <a:tabLst>
                <a:tab pos="533400" algn="l"/>
              </a:tabLst>
            </a:pP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нормативный компонент политической системы.</a:t>
            </a: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коммуникативный компонент политической системы.</a:t>
            </a: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культурный компонент политической системы.</a:t>
            </a: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организационный компонент политической системы</a:t>
            </a: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endParaRPr kumimoji="0" lang="ru-RU" sz="13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А22. Суверенитет, наличие специальной системы органов и учреждений, монопольное использование насилия являются отличительными характеристиками</a:t>
            </a:r>
          </a:p>
          <a:p>
            <a:pPr marL="0" marR="0" lvl="0" indent="0" algn="l" defTabSz="914400" rtl="0" eaLnBrk="0" fontAlgn="base" latinLnBrk="0" hangingPunct="0">
              <a:lnSpc>
                <a:spcPct val="100000"/>
              </a:lnSpc>
              <a:spcBef>
                <a:spcPct val="0"/>
              </a:spcBef>
              <a:spcAft>
                <a:spcPct val="0"/>
              </a:spcAft>
              <a:buClrTx/>
              <a:buSzTx/>
              <a:buFontTx/>
              <a:buNone/>
              <a:tabLst>
                <a:tab pos="533400" algn="l"/>
              </a:tabLst>
            </a:pP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государства	3) политики.</a:t>
            </a: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lang="ru-RU" sz="1300" b="1" dirty="0" smtClean="0">
                <a:latin typeface="Century Schoolbook" pitchFamily="18" charset="0"/>
                <a:ea typeface="Times New Roman" pitchFamily="18" charset="0"/>
                <a:cs typeface="Century Schoolbook" pitchFamily="18" charset="0"/>
              </a:rPr>
              <a:t>в</a:t>
            </a: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ласти.	                    4) права.</a:t>
            </a: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endParaRPr kumimoji="0" lang="ru-RU" sz="13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А23. Политические партии</a:t>
            </a:r>
          </a:p>
          <a:p>
            <a:pPr marL="0" marR="0" lvl="0" indent="0" algn="l" defTabSz="914400" rtl="0" eaLnBrk="0" fontAlgn="base" latinLnBrk="0" hangingPunct="0">
              <a:lnSpc>
                <a:spcPct val="100000"/>
              </a:lnSpc>
              <a:spcBef>
                <a:spcPct val="0"/>
              </a:spcBef>
              <a:spcAft>
                <a:spcPct val="0"/>
              </a:spcAft>
              <a:buClrTx/>
              <a:buSzTx/>
              <a:buFontTx/>
              <a:buNone/>
              <a:tabLst>
                <a:tab pos="533400" algn="l"/>
              </a:tabLst>
            </a:pP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принимают законы, общеобязательные для населения.</a:t>
            </a: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участвуют в борьбе за власть</a:t>
            </a: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устанавливают и взимают налоги.</a:t>
            </a: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представляют собой суверенную организацию власти.</a:t>
            </a: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endParaRPr kumimoji="0" lang="ru-RU" sz="13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А24. К отличительным признакам правового государства относится</a:t>
            </a:r>
          </a:p>
          <a:p>
            <a:pPr marL="0" marR="0" lvl="0" indent="0" algn="l" defTabSz="914400" rtl="0" eaLnBrk="0" fontAlgn="base" latinLnBrk="0" hangingPunct="0">
              <a:lnSpc>
                <a:spcPct val="100000"/>
              </a:lnSpc>
              <a:spcBef>
                <a:spcPct val="0"/>
              </a:spcBef>
              <a:spcAft>
                <a:spcPct val="0"/>
              </a:spcAft>
              <a:buClrTx/>
              <a:buSzTx/>
              <a:buFontTx/>
              <a:buNone/>
              <a:tabLst>
                <a:tab pos="533400" algn="l"/>
              </a:tabLst>
            </a:pP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принудительный характер государственной власти.</a:t>
            </a: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подчинение закону государства, его органов</a:t>
            </a: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общеобязательность решений государственной власти.</a:t>
            </a:r>
            <a:endParaRPr kumimoji="0" lang="ru-RU" sz="1300" b="1"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3400" algn="l"/>
              </a:tabLst>
            </a:pPr>
            <a:r>
              <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наличие института гражданства (подданства).</a:t>
            </a:r>
          </a:p>
          <a:p>
            <a:pPr marL="0" marR="0" lvl="0" indent="0" algn="l" defTabSz="914400" rtl="0" eaLnBrk="0" fontAlgn="base" latinLnBrk="0" hangingPunct="0">
              <a:lnSpc>
                <a:spcPct val="100000"/>
              </a:lnSpc>
              <a:spcBef>
                <a:spcPct val="0"/>
              </a:spcBef>
              <a:spcAft>
                <a:spcPct val="0"/>
              </a:spcAft>
              <a:buClrTx/>
              <a:buSzTx/>
              <a:buFontTx/>
              <a:buChar char="•"/>
              <a:tabLst>
                <a:tab pos="533400" algn="l"/>
              </a:tabLst>
            </a:pPr>
            <a:endParaRPr kumimoji="0" lang="ru-RU" sz="13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eaLnBrk="0" fontAlgn="base" hangingPunct="0">
              <a:spcBef>
                <a:spcPct val="0"/>
              </a:spcBef>
              <a:spcAft>
                <a:spcPct val="0"/>
              </a:spcAft>
              <a:tabLst>
                <a:tab pos="533400" algn="l"/>
              </a:tabLst>
            </a:pPr>
            <a:r>
              <a:rPr lang="ru-RU" sz="1300" b="1" dirty="0">
                <a:latin typeface="Century Schoolbook" pitchFamily="18" charset="0"/>
                <a:ea typeface="Times New Roman" pitchFamily="18" charset="0"/>
                <a:cs typeface="Century Schoolbook" pitchFamily="18" charset="0"/>
              </a:rPr>
              <a:t>А25. Верны ли следующие суждения о политическом режиме</a:t>
            </a:r>
            <a:r>
              <a:rPr lang="ru-RU" sz="1300" b="1" dirty="0" smtClean="0">
                <a:latin typeface="Century Schoolbook" pitchFamily="18" charset="0"/>
                <a:ea typeface="Times New Roman" pitchFamily="18" charset="0"/>
                <a:cs typeface="Century Schoolbook" pitchFamily="18" charset="0"/>
              </a:rPr>
              <a:t>?</a:t>
            </a:r>
          </a:p>
          <a:p>
            <a:pPr eaLnBrk="0" fontAlgn="base" hangingPunct="0">
              <a:spcBef>
                <a:spcPct val="0"/>
              </a:spcBef>
              <a:spcAft>
                <a:spcPct val="0"/>
              </a:spcAft>
              <a:tabLst>
                <a:tab pos="533400" algn="l"/>
              </a:tabLst>
            </a:pPr>
            <a:endParaRPr lang="ru-RU" sz="1300" b="1" dirty="0">
              <a:latin typeface="Century Schoolbook" pitchFamily="18" charset="0"/>
              <a:ea typeface="Times New Roman" pitchFamily="18" charset="0"/>
              <a:cs typeface="Century Schoolbook" pitchFamily="18" charset="0"/>
            </a:endParaRPr>
          </a:p>
          <a:p>
            <a:pPr eaLnBrk="0" fontAlgn="base" hangingPunct="0">
              <a:spcBef>
                <a:spcPct val="0"/>
              </a:spcBef>
              <a:spcAft>
                <a:spcPct val="0"/>
              </a:spcAft>
              <a:tabLst>
                <a:tab pos="533400" algn="l"/>
              </a:tabLst>
            </a:pPr>
            <a:r>
              <a:rPr lang="ru-RU" sz="1300" b="1" dirty="0">
                <a:latin typeface="Century Schoolbook" pitchFamily="18" charset="0"/>
                <a:ea typeface="Times New Roman" pitchFamily="18" charset="0"/>
                <a:cs typeface="Century Schoolbook" pitchFamily="18" charset="0"/>
              </a:rPr>
              <a:t>А. Тип политического режима определяет и тип политической системы в целом.</a:t>
            </a:r>
          </a:p>
          <a:p>
            <a:pPr eaLnBrk="0" fontAlgn="base" hangingPunct="0">
              <a:spcBef>
                <a:spcPct val="0"/>
              </a:spcBef>
              <a:spcAft>
                <a:spcPct val="0"/>
              </a:spcAft>
              <a:tabLst>
                <a:tab pos="533400" algn="l"/>
              </a:tabLst>
            </a:pPr>
            <a:r>
              <a:rPr lang="ru-RU" sz="1300" b="1" dirty="0">
                <a:latin typeface="Century Schoolbook" pitchFamily="18" charset="0"/>
                <a:ea typeface="Times New Roman" pitchFamily="18" charset="0"/>
                <a:cs typeface="Century Schoolbook" pitchFamily="18" charset="0"/>
              </a:rPr>
              <a:t>Б. При демократическом режиме реализуется принцип разделения </a:t>
            </a:r>
            <a:r>
              <a:rPr lang="ru-RU" sz="1300" b="1" dirty="0" smtClean="0">
                <a:latin typeface="Century Schoolbook" pitchFamily="18" charset="0"/>
                <a:ea typeface="Times New Roman" pitchFamily="18" charset="0"/>
                <a:cs typeface="Century Schoolbook" pitchFamily="18" charset="0"/>
              </a:rPr>
              <a:t>властей.</a:t>
            </a:r>
          </a:p>
          <a:p>
            <a:pPr eaLnBrk="0" fontAlgn="base" hangingPunct="0">
              <a:spcBef>
                <a:spcPct val="0"/>
              </a:spcBef>
              <a:spcAft>
                <a:spcPct val="0"/>
              </a:spcAft>
              <a:buFontTx/>
              <a:buChar char="•"/>
              <a:tabLst>
                <a:tab pos="533400" algn="l"/>
              </a:tabLst>
            </a:pPr>
            <a:endParaRPr lang="ru-RU" sz="1300" b="1" dirty="0">
              <a:latin typeface="Century Schoolbook" pitchFamily="18" charset="0"/>
              <a:ea typeface="Times New Roman" pitchFamily="18" charset="0"/>
              <a:cs typeface="Century Schoolbook" pitchFamily="18" charset="0"/>
            </a:endParaRPr>
          </a:p>
          <a:p>
            <a:pPr marL="1714500" lvl="3" indent="-342900" eaLnBrk="0" fontAlgn="base" hangingPunct="0">
              <a:spcBef>
                <a:spcPct val="0"/>
              </a:spcBef>
              <a:spcAft>
                <a:spcPct val="0"/>
              </a:spcAft>
              <a:buFont typeface="+mj-lt"/>
              <a:buAutoNum type="arabicPeriod"/>
              <a:tabLst>
                <a:tab pos="533400" algn="l"/>
              </a:tabLst>
            </a:pPr>
            <a:r>
              <a:rPr lang="ru-RU" sz="1300" b="1" dirty="0">
                <a:latin typeface="Century Schoolbook" pitchFamily="18" charset="0"/>
                <a:ea typeface="Times New Roman" pitchFamily="18" charset="0"/>
                <a:cs typeface="Century Schoolbook" pitchFamily="18" charset="0"/>
              </a:rPr>
              <a:t>верно только </a:t>
            </a:r>
            <a:r>
              <a:rPr lang="ru-RU" sz="1300" b="1" dirty="0" smtClean="0">
                <a:latin typeface="Century Schoolbook" pitchFamily="18" charset="0"/>
                <a:ea typeface="Times New Roman" pitchFamily="18" charset="0"/>
                <a:cs typeface="Century Schoolbook" pitchFamily="18" charset="0"/>
              </a:rPr>
              <a:t>А.</a:t>
            </a:r>
            <a:r>
              <a:rPr lang="ru-RU" sz="1300" b="1" dirty="0">
                <a:latin typeface="Century Schoolbook" pitchFamily="18" charset="0"/>
                <a:ea typeface="Times New Roman" pitchFamily="18" charset="0"/>
                <a:cs typeface="Century Schoolbook" pitchFamily="18" charset="0"/>
              </a:rPr>
              <a:t>	3) верны оба суждения</a:t>
            </a:r>
          </a:p>
          <a:p>
            <a:pPr marL="1714500" lvl="3" indent="-342900" eaLnBrk="0" fontAlgn="base" hangingPunct="0">
              <a:spcBef>
                <a:spcPct val="0"/>
              </a:spcBef>
              <a:spcAft>
                <a:spcPct val="0"/>
              </a:spcAft>
              <a:buFont typeface="+mj-lt"/>
              <a:buAutoNum type="arabicPeriod"/>
              <a:tabLst>
                <a:tab pos="533400" algn="l"/>
              </a:tabLst>
            </a:pPr>
            <a:r>
              <a:rPr lang="ru-RU" sz="1300" b="1" dirty="0">
                <a:latin typeface="Century Schoolbook" pitchFamily="18" charset="0"/>
                <a:ea typeface="Times New Roman" pitchFamily="18" charset="0"/>
                <a:cs typeface="Century Schoolbook" pitchFamily="18" charset="0"/>
              </a:rPr>
              <a:t>верно только </a:t>
            </a:r>
            <a:r>
              <a:rPr lang="ru-RU" sz="1300" b="1" dirty="0" smtClean="0">
                <a:latin typeface="Century Schoolbook" pitchFamily="18" charset="0"/>
                <a:ea typeface="Times New Roman" pitchFamily="18" charset="0"/>
                <a:cs typeface="Century Schoolbook" pitchFamily="18" charset="0"/>
              </a:rPr>
              <a:t>Б.</a:t>
            </a:r>
            <a:r>
              <a:rPr lang="ru-RU" sz="1300" b="1" dirty="0">
                <a:latin typeface="Century Schoolbook" pitchFamily="18" charset="0"/>
                <a:ea typeface="Times New Roman" pitchFamily="18" charset="0"/>
                <a:cs typeface="Century Schoolbook" pitchFamily="18" charset="0"/>
              </a:rPr>
              <a:t>	4) оба </a:t>
            </a:r>
            <a:r>
              <a:rPr lang="ru-RU" sz="1300" b="1">
                <a:latin typeface="Century Schoolbook" pitchFamily="18" charset="0"/>
                <a:ea typeface="Times New Roman" pitchFamily="18" charset="0"/>
                <a:cs typeface="Century Schoolbook" pitchFamily="18" charset="0"/>
              </a:rPr>
              <a:t>суждения </a:t>
            </a:r>
            <a:r>
              <a:rPr lang="ru-RU" sz="1300" b="1" smtClean="0">
                <a:latin typeface="Century Schoolbook" pitchFamily="18" charset="0"/>
                <a:ea typeface="Times New Roman" pitchFamily="18" charset="0"/>
                <a:cs typeface="Century Schoolbook" pitchFamily="18" charset="0"/>
              </a:rPr>
              <a:t>неверны.</a:t>
            </a:r>
            <a:endParaRPr lang="ru-RU" sz="1300" b="1" dirty="0">
              <a:latin typeface="Century Schoolbook" pitchFamily="18" charset="0"/>
              <a:ea typeface="Times New Roman" pitchFamily="18" charset="0"/>
              <a:cs typeface="Century Schoolbook"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357166"/>
            <a:ext cx="7858180" cy="738664"/>
          </a:xfrm>
          <a:prstGeom prst="rect">
            <a:avLst/>
          </a:prstGeom>
          <a:noFill/>
        </p:spPr>
        <p:txBody>
          <a:bodyPr wrap="square" rtlCol="0">
            <a:spAutoFit/>
          </a:bodyPr>
          <a:lstStyle/>
          <a:p>
            <a:r>
              <a:rPr lang="ru-RU" sz="1400" dirty="0" err="1" smtClean="0">
                <a:latin typeface="Times New Roman" pitchFamily="18" charset="0"/>
                <a:cs typeface="Times New Roman" pitchFamily="18" charset="0"/>
              </a:rPr>
              <a:t>Полити́ческая</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па́ртия</a:t>
            </a:r>
            <a:r>
              <a:rPr lang="ru-RU" sz="1400" dirty="0" smtClean="0">
                <a:latin typeface="Times New Roman" pitchFamily="18" charset="0"/>
                <a:cs typeface="Times New Roman" pitchFamily="18" charset="0"/>
              </a:rPr>
              <a:t> — общественная организация (объединение), непосредственно ставящее перед собой задачи овладеть государственной властью, удержать ее в своих руках, использовать государственный аппарат в интересах тех или иных общественных слоев.</a:t>
            </a:r>
          </a:p>
        </p:txBody>
      </p:sp>
      <p:sp>
        <p:nvSpPr>
          <p:cNvPr id="3" name="Прямоугольник 2"/>
          <p:cNvSpPr/>
          <p:nvPr/>
        </p:nvSpPr>
        <p:spPr>
          <a:xfrm>
            <a:off x="428596" y="1142984"/>
            <a:ext cx="8215370" cy="5078313"/>
          </a:xfrm>
          <a:prstGeom prst="rect">
            <a:avLst/>
          </a:prstGeom>
        </p:spPr>
        <p:txBody>
          <a:bodyPr wrap="square">
            <a:spAutoFit/>
          </a:bodyPr>
          <a:lstStyle/>
          <a:p>
            <a:r>
              <a:rPr lang="ru-RU" sz="1200" dirty="0" smtClean="0"/>
              <a:t>1. </a:t>
            </a:r>
            <a:r>
              <a:rPr lang="ru-RU" sz="1200" dirty="0" smtClean="0">
                <a:solidFill>
                  <a:srgbClr val="FF0000"/>
                </a:solidFill>
                <a:latin typeface="Times New Roman" pitchFamily="18" charset="0"/>
                <a:cs typeface="Times New Roman" pitchFamily="18" charset="0"/>
              </a:rPr>
              <a:t>Наличие отделенной от общества публичной власти. </a:t>
            </a:r>
            <a:r>
              <a:rPr lang="ru-RU" sz="1200" dirty="0" smtClean="0">
                <a:latin typeface="Times New Roman" pitchFamily="18" charset="0"/>
                <a:cs typeface="Times New Roman" pitchFamily="18" charset="0"/>
              </a:rPr>
              <a:t>Публичная власть существовала и в первобытном обществе, но она выражала интересы всего общества и не была отделена от него. В ее осуществлении участвовали все. В любом же государстве власть реально осуществляется государственным аппаратом, который отделен от остального общества. Во-первых, он представляет собой особую группу людей, которая занимается исключительно управлением и не участвует непосредственно в общественном производстве. Во-вторых, этот аппарат чаще всего выражает, в первую очередь, интересы не всего общества, а определенной его части (класса, социальной группы и т.п.), а нередко и самого себя.</a:t>
            </a:r>
            <a:br>
              <a:rPr lang="ru-RU" sz="1200" dirty="0" smtClean="0">
                <a:latin typeface="Times New Roman" pitchFamily="18" charset="0"/>
                <a:cs typeface="Times New Roman" pitchFamily="18" charset="0"/>
              </a:rPr>
            </a:br>
            <a:r>
              <a:rPr lang="ru-RU" sz="1200" dirty="0" smtClean="0">
                <a:solidFill>
                  <a:srgbClr val="FF0000"/>
                </a:solidFill>
                <a:latin typeface="Times New Roman" pitchFamily="18" charset="0"/>
                <a:cs typeface="Times New Roman" pitchFamily="18" charset="0"/>
              </a:rPr>
              <a:t>2. Взимание налогов и сборов. </a:t>
            </a:r>
            <a:r>
              <a:rPr lang="ru-RU" sz="1200" dirty="0" smtClean="0">
                <a:latin typeface="Times New Roman" pitchFamily="18" charset="0"/>
                <a:cs typeface="Times New Roman" pitchFamily="18" charset="0"/>
              </a:rPr>
              <a:t>Поскольку государственный аппарат сам ничего не производит, его необходимо содержать за счет остальной части общества. Нужные для этого средства собираются с населения в виде налогов и сборов.</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3. </a:t>
            </a:r>
            <a:r>
              <a:rPr lang="ru-RU" sz="1200" dirty="0" smtClean="0">
                <a:solidFill>
                  <a:srgbClr val="FF0000"/>
                </a:solidFill>
                <a:latin typeface="Times New Roman" pitchFamily="18" charset="0"/>
                <a:cs typeface="Times New Roman" pitchFamily="18" charset="0"/>
              </a:rPr>
              <a:t>Разделение населения на территории. </a:t>
            </a:r>
            <a:r>
              <a:rPr lang="ru-RU" sz="1200" dirty="0" smtClean="0">
                <a:latin typeface="Times New Roman" pitchFamily="18" charset="0"/>
                <a:cs typeface="Times New Roman" pitchFamily="18" charset="0"/>
              </a:rPr>
              <a:t>В отличие от первобытного общества, в котором все его члены делились в зависимости от принадлежности к роду, племени, в условиях государства население разделено по признаку проживания на определенной территории. Это связано как с необходимостью взимания налогов, так и вообще с более оптимальными условиями управления, поскольку разложение первобытнообщинного строя приводит к постоянным перемещениям людей.</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Необходимо выделить и признаки государства, отличающие его от других организаций, существующих в обществе:</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1) Государство - единственная организация власти в масштабе всей страны. Ни одна другая организация (политическая, общественная и т.п.) не охватывает все население. Каждый человек уже в силу своего рождения устанавливает определенную связь с государством, становясь его гражданином или подданным, и обретает, с одной стороны, обязанность подчиняться государственно-властным велениям, а с другой - право на покровительство и защиту государства.</a:t>
            </a:r>
            <a:br>
              <a:rPr lang="ru-RU" sz="1200" dirty="0" smtClean="0">
                <a:latin typeface="Times New Roman" pitchFamily="18" charset="0"/>
                <a:cs typeface="Times New Roman" pitchFamily="18" charset="0"/>
              </a:rPr>
            </a:br>
            <a:r>
              <a:rPr lang="ru-RU" sz="1200" dirty="0" smtClean="0">
                <a:solidFill>
                  <a:srgbClr val="FF0000"/>
                </a:solidFill>
                <a:latin typeface="Times New Roman" pitchFamily="18" charset="0"/>
                <a:cs typeface="Times New Roman" pitchFamily="18" charset="0"/>
              </a:rPr>
              <a:t>Государство обладает суверенитетом, </a:t>
            </a:r>
            <a:r>
              <a:rPr lang="ru-RU" sz="1200" dirty="0" smtClean="0">
                <a:latin typeface="Times New Roman" pitchFamily="18" charset="0"/>
                <a:cs typeface="Times New Roman" pitchFamily="18" charset="0"/>
              </a:rPr>
              <a:t>как внешним, т.е. независимостью от других государств в международных отношениях, так и внутренним - независимостью от всякой иной власти внутри страны, верховенством по отношению к любым другим организациям.</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2) </a:t>
            </a:r>
            <a:r>
              <a:rPr lang="ru-RU" sz="1200" dirty="0" smtClean="0">
                <a:solidFill>
                  <a:srgbClr val="FF0000"/>
                </a:solidFill>
                <a:latin typeface="Times New Roman" pitchFamily="18" charset="0"/>
                <a:cs typeface="Times New Roman" pitchFamily="18" charset="0"/>
              </a:rPr>
              <a:t>Наличие специального аппарата принуждения. </a:t>
            </a:r>
            <a:r>
              <a:rPr lang="ru-RU" sz="1200" dirty="0" smtClean="0">
                <a:latin typeface="Times New Roman" pitchFamily="18" charset="0"/>
                <a:cs typeface="Times New Roman" pitchFamily="18" charset="0"/>
              </a:rPr>
              <a:t>Только государство включает специальные силовые структуры (суд, прокуратуру, органы внутренних дел и т.п.) и материальные придатки (армию, тюрьмы и пр.), которые обеспечивают реализацию государственных решений, в том числе и принудительными средствами. </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3) Только государство имеет право издавать обязательные для всеобщего исполнения нормативные акты - законы, указы, постановления и т.п</a:t>
            </a:r>
            <a:r>
              <a:rPr lang="ru-RU" sz="1200" dirty="0" smtClean="0">
                <a:solidFill>
                  <a:srgbClr val="FF0000"/>
                </a:solidFill>
                <a:latin typeface="Times New Roman" pitchFamily="18" charset="0"/>
                <a:cs typeface="Times New Roman" pitchFamily="18" charset="0"/>
              </a:rPr>
              <a:t>.( наличие монопольных прав)</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endParaRPr lang="ru-RU" sz="1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14290"/>
            <a:ext cx="8572560" cy="2677656"/>
          </a:xfrm>
          <a:prstGeom prst="rect">
            <a:avLst/>
          </a:prstGeom>
        </p:spPr>
        <p:txBody>
          <a:bodyPr wrap="square">
            <a:spAutoFit/>
          </a:bodyPr>
          <a:lstStyle/>
          <a:p>
            <a:r>
              <a:rPr lang="ru-RU" sz="1400" dirty="0" smtClean="0">
                <a:solidFill>
                  <a:srgbClr val="FF0000"/>
                </a:solidFill>
                <a:latin typeface="Times New Roman" pitchFamily="18" charset="0"/>
                <a:cs typeface="Times New Roman" pitchFamily="18" charset="0"/>
              </a:rPr>
              <a:t>Правовое государство </a:t>
            </a:r>
            <a:r>
              <a:rPr lang="ru-RU" sz="1400" dirty="0" smtClean="0">
                <a:latin typeface="Times New Roman" pitchFamily="18" charset="0"/>
                <a:cs typeface="Times New Roman" pitchFamily="18" charset="0"/>
              </a:rPr>
              <a:t>это такое демократическое государство, в котором обеспечивается </a:t>
            </a:r>
          </a:p>
          <a:p>
            <a:pPr marL="800100" lvl="1" indent="-342900">
              <a:buFont typeface="Wingdings" pitchFamily="2" charset="2"/>
              <a:buChar char="q"/>
            </a:pPr>
            <a:r>
              <a:rPr lang="ru-RU" sz="1400" dirty="0" smtClean="0">
                <a:latin typeface="Times New Roman" pitchFamily="18" charset="0"/>
                <a:cs typeface="Times New Roman" pitchFamily="18" charset="0"/>
              </a:rPr>
              <a:t>господство права, </a:t>
            </a:r>
          </a:p>
          <a:p>
            <a:pPr marL="800100" lvl="1" indent="-342900">
              <a:buFont typeface="Wingdings" pitchFamily="2" charset="2"/>
              <a:buChar char="q"/>
            </a:pPr>
            <a:r>
              <a:rPr lang="ru-RU" sz="1400" dirty="0" smtClean="0">
                <a:latin typeface="Times New Roman" pitchFamily="18" charset="0"/>
                <a:cs typeface="Times New Roman" pitchFamily="18" charset="0"/>
              </a:rPr>
              <a:t>верховенство закона, </a:t>
            </a:r>
          </a:p>
          <a:p>
            <a:pPr marL="800100" lvl="1" indent="-342900">
              <a:buFont typeface="Wingdings" pitchFamily="2" charset="2"/>
              <a:buChar char="q"/>
            </a:pPr>
            <a:r>
              <a:rPr lang="ru-RU" sz="1400" dirty="0" smtClean="0">
                <a:latin typeface="Times New Roman" pitchFamily="18" charset="0"/>
                <a:cs typeface="Times New Roman" pitchFamily="18" charset="0"/>
              </a:rPr>
              <a:t>равенство всех перед законом и независимым судом, где признаются и гарантируются права и  свободы человека, </a:t>
            </a:r>
          </a:p>
          <a:p>
            <a:pPr marL="800100" lvl="1" indent="-342900">
              <a:buFont typeface="Wingdings" pitchFamily="2" charset="2"/>
              <a:buChar char="q"/>
            </a:pPr>
            <a:r>
              <a:rPr lang="ru-RU" sz="1400" dirty="0" smtClean="0">
                <a:latin typeface="Times New Roman" pitchFamily="18" charset="0"/>
                <a:cs typeface="Times New Roman" pitchFamily="18" charset="0"/>
              </a:rPr>
              <a:t>в основу организации власти положен принцип разделения властей. </a:t>
            </a:r>
          </a:p>
          <a:p>
            <a:r>
              <a:rPr lang="ru-RU" sz="1400" dirty="0" smtClean="0">
                <a:latin typeface="Times New Roman" pitchFamily="18" charset="0"/>
                <a:cs typeface="Times New Roman" pitchFamily="18" charset="0"/>
              </a:rPr>
              <a:t>К основным признакам правового государства относятся: </a:t>
            </a:r>
          </a:p>
          <a:p>
            <a:pPr marL="1714500" lvl="3" indent="-342900">
              <a:buFont typeface="Wingdings" pitchFamily="2" charset="2"/>
              <a:buChar char="q"/>
            </a:pPr>
            <a:r>
              <a:rPr lang="ru-RU" sz="1400" dirty="0" smtClean="0">
                <a:latin typeface="Times New Roman" pitchFamily="18" charset="0"/>
                <a:cs typeface="Times New Roman" pitchFamily="18" charset="0"/>
              </a:rPr>
              <a:t>верховенство права; </a:t>
            </a:r>
          </a:p>
          <a:p>
            <a:pPr marL="1714500" lvl="3" indent="-342900">
              <a:buFont typeface="Wingdings" pitchFamily="2" charset="2"/>
              <a:buChar char="q"/>
            </a:pPr>
            <a:r>
              <a:rPr lang="ru-RU" sz="1400" dirty="0" smtClean="0">
                <a:latin typeface="Times New Roman" pitchFamily="18" charset="0"/>
                <a:cs typeface="Times New Roman" pitchFamily="18" charset="0"/>
              </a:rPr>
              <a:t>верховенство закона; </a:t>
            </a:r>
          </a:p>
          <a:p>
            <a:pPr marL="1714500" lvl="3" indent="-342900">
              <a:buFont typeface="Wingdings" pitchFamily="2" charset="2"/>
              <a:buChar char="q"/>
            </a:pPr>
            <a:r>
              <a:rPr lang="ru-RU" sz="1400" dirty="0" smtClean="0">
                <a:latin typeface="Times New Roman" pitchFamily="18" charset="0"/>
                <a:cs typeface="Times New Roman" pitchFamily="18" charset="0"/>
              </a:rPr>
              <a:t>разделение властей; </a:t>
            </a:r>
          </a:p>
          <a:p>
            <a:pPr marL="1714500" lvl="3" indent="-342900">
              <a:buFont typeface="Wingdings" pitchFamily="2" charset="2"/>
              <a:buChar char="q"/>
            </a:pPr>
            <a:r>
              <a:rPr lang="ru-RU" sz="1400" dirty="0" smtClean="0">
                <a:latin typeface="Times New Roman" pitchFamily="18" charset="0"/>
                <a:cs typeface="Times New Roman" pitchFamily="18" charset="0"/>
              </a:rPr>
              <a:t>признание и утверждение прав и свобод человека и гражданина высшей ценностью; </a:t>
            </a:r>
          </a:p>
          <a:p>
            <a:pPr marL="1714500" lvl="3" indent="-342900">
              <a:buFont typeface="Wingdings" pitchFamily="2" charset="2"/>
              <a:buChar char="q"/>
            </a:pPr>
            <a:r>
              <a:rPr lang="ru-RU" sz="1400" dirty="0" smtClean="0">
                <a:latin typeface="Times New Roman" pitchFamily="18" charset="0"/>
                <a:cs typeface="Times New Roman" pitchFamily="18" charset="0"/>
              </a:rPr>
              <a:t>независимый суд</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0"/>
            <a:ext cx="9144000" cy="69557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6575"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А26. Правило поведения, установленное и поддерживаемое государством, является</a:t>
            </a:r>
          </a:p>
          <a:p>
            <a:pPr marL="0" marR="0" lvl="0" indent="0" algn="l" defTabSz="914400" rtl="0" eaLnBrk="1" fontAlgn="base" latinLnBrk="0" hangingPunct="1">
              <a:lnSpc>
                <a:spcPct val="100000"/>
              </a:lnSpc>
              <a:spcBef>
                <a:spcPct val="0"/>
              </a:spcBef>
              <a:spcAft>
                <a:spcPct val="0"/>
              </a:spcAft>
              <a:buClrTx/>
              <a:buSzTx/>
              <a:buFontTx/>
              <a:buNone/>
              <a:tabLst>
                <a:tab pos="536575" algn="l"/>
              </a:tabLst>
            </a:pPr>
            <a:endParaRPr kumimoji="0" lang="ru-RU" sz="12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политической нормой.	3) правовой нормой</a:t>
            </a:r>
            <a:endParaRPr kumimoji="0" lang="ru-RU" sz="11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моральной нормой.	4) религиозной нормой.</a:t>
            </a:r>
          </a:p>
          <a:p>
            <a:pPr marL="0" marR="0" lvl="0" indent="0" algn="l" defTabSz="914400" rtl="0" eaLnBrk="0" fontAlgn="base" latinLnBrk="0" hangingPunct="0">
              <a:lnSpc>
                <a:spcPct val="100000"/>
              </a:lnSpc>
              <a:spcBef>
                <a:spcPct val="0"/>
              </a:spcBef>
              <a:spcAft>
                <a:spcPct val="0"/>
              </a:spcAft>
              <a:buClrTx/>
              <a:buSzTx/>
              <a:buFontTx/>
              <a:buChar char="•"/>
              <a:tabLst>
                <a:tab pos="536575" algn="l"/>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А27. Какая ситуация регулируется нормами административного права?</a:t>
            </a: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endParaRPr kumimoji="0" lang="ru-RU" sz="12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супруги Б. расторгли брак в органах загса, не обращаясь в суд.</a:t>
            </a:r>
            <a:endParaRPr kumimoji="0" lang="ru-RU" sz="11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гражданин А. обратился в суд с иском о признании заключенного с комитетом по образованию договора недействительным.</a:t>
            </a:r>
            <a:endParaRPr kumimoji="0" lang="ru-RU" sz="11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сотрудники милиции составили протокол по факту о нарушении гражданином В. правил охоты</a:t>
            </a:r>
            <a:endParaRPr kumimoji="0" lang="ru-RU" sz="11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суд восстановил гражданина Г. в должности, с которой он был уволен администрацией предприятия.</a:t>
            </a:r>
          </a:p>
          <a:p>
            <a:pPr marL="0" marR="0" lvl="0" indent="0" algn="l" defTabSz="914400" rtl="0" eaLnBrk="0" fontAlgn="base" latinLnBrk="0" hangingPunct="0">
              <a:lnSpc>
                <a:spcPct val="100000"/>
              </a:lnSpc>
              <a:spcBef>
                <a:spcPct val="0"/>
              </a:spcBef>
              <a:spcAft>
                <a:spcPct val="0"/>
              </a:spcAft>
              <a:buClrTx/>
              <a:buSzTx/>
              <a:buFontTx/>
              <a:buChar char="•"/>
              <a:tabLst>
                <a:tab pos="536575" algn="l"/>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А28. К основам конституционного строя РФ отнесено положение о (об)</a:t>
            </a: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endParaRPr kumimoji="0" lang="ru-RU" sz="12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обстоятельствах, исключающих наступление уголовной ответственности.</a:t>
            </a:r>
            <a:endParaRPr kumimoji="0" lang="ru-RU" sz="11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поддержке конкуренции, свободе экономической деятельности</a:t>
            </a:r>
            <a:endParaRPr kumimoji="0" lang="ru-RU" sz="11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формах государственной цензуры средств массовой информации.</a:t>
            </a:r>
            <a:endParaRPr kumimoji="0" lang="ru-RU" sz="11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закреплении земли в государственной собственности.</a:t>
            </a:r>
          </a:p>
          <a:p>
            <a:pPr marL="0" marR="0" lvl="0" indent="0" algn="l" defTabSz="914400" rtl="0" eaLnBrk="0" fontAlgn="base" latinLnBrk="0" hangingPunct="0">
              <a:lnSpc>
                <a:spcPct val="100000"/>
              </a:lnSpc>
              <a:spcBef>
                <a:spcPct val="0"/>
              </a:spcBef>
              <a:spcAft>
                <a:spcPct val="0"/>
              </a:spcAft>
              <a:buClrTx/>
              <a:buSzTx/>
              <a:buFontTx/>
              <a:buChar char="•"/>
              <a:tabLst>
                <a:tab pos="536575" algn="l"/>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А29. Согласно Конституции РФ, в нашей стране</a:t>
            </a: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endParaRPr kumimoji="0" lang="ru-RU" sz="12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ни один гражданин не может быть лишен права избирать и быть избранным</a:t>
            </a:r>
            <a:r>
              <a:rPr lang="en-US" sz="1100" b="1" dirty="0" smtClean="0">
                <a:latin typeface="Century Schoolbook" pitchFamily="18" charset="0"/>
                <a:ea typeface="Times New Roman" pitchFamily="18" charset="0"/>
                <a:cs typeface="Century Schoolbook" pitchFamily="18" charset="0"/>
              </a:rPr>
              <a:t>.</a:t>
            </a:r>
            <a:endParaRPr kumimoji="0" lang="ru-RU" sz="11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участвовать в отправлении правосудия имеют право только лица с законченным юридическим образованием</a:t>
            </a:r>
            <a:r>
              <a:rPr kumimoji="0" lang="en-US"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a:t>
            </a: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a:t>
            </a:r>
            <a:endParaRPr kumimoji="0" lang="ru-RU" sz="11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каждому гарантирована свобода мысли и слова</a:t>
            </a:r>
            <a:endParaRPr kumimoji="0" lang="ru-RU" sz="11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никто и ни при каких обстоятельствах не вправе проникать в жилище против воли проживающих в нем лиц</a:t>
            </a:r>
            <a:r>
              <a:rPr lang="en-US" sz="1100" b="1" dirty="0" smtClean="0">
                <a:latin typeface="Century Schoolbook" pitchFamily="18" charset="0"/>
                <a:ea typeface="Times New Roman" pitchFamily="18" charset="0"/>
                <a:cs typeface="Century Schoolbook" pitchFamily="18" charset="0"/>
              </a:rPr>
              <a:t>.</a:t>
            </a:r>
            <a:endPar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36575" algn="l"/>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АЗО. Верны ли следующие суждения о системе права?</a:t>
            </a: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a:t>
            </a: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В системе права представлена его структура, взаимодействие норм, институтов и отраслей права.</a:t>
            </a: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endParaRPr kumimoji="0" lang="ru-RU"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Б. Во многих отраслях права выделяются институты права, компактные группы норм, регулирующие конкретную область общественных отношений.</a:t>
            </a: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endParaRPr kumimoji="0" lang="ru-RU" sz="12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верно </a:t>
            </a:r>
            <a:r>
              <a:rPr kumimoji="0" lang="ru-RU" sz="1100" b="1" i="0" u="none" strike="noStrike" cap="none" normalizeH="0" baseline="0" smtClean="0">
                <a:ln>
                  <a:noFill/>
                </a:ln>
                <a:solidFill>
                  <a:schemeClr val="tx1"/>
                </a:solidFill>
                <a:effectLst/>
                <a:latin typeface="Century Schoolbook" pitchFamily="18" charset="0"/>
                <a:ea typeface="Times New Roman" pitchFamily="18" charset="0"/>
                <a:cs typeface="Century Schoolbook" pitchFamily="18" charset="0"/>
              </a:rPr>
              <a:t>только А.</a:t>
            </a:r>
            <a:r>
              <a:rPr kumimoji="0" lang="ru-RU" sz="1100" b="1" i="0" u="none" strike="noStrike" cap="none" normalizeH="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100" b="1" i="0" u="none" strike="noStrike" cap="none" normalizeH="0" baseline="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3) верны оба суждения</a:t>
            </a:r>
            <a:endParaRPr kumimoji="0" lang="ru-RU" sz="1100" b="0" i="0" u="none" strike="noStrike" cap="none" normalizeH="0" baseline="0" dirty="0" smtClean="0">
              <a:ln>
                <a:noFill/>
              </a:ln>
              <a:solidFill>
                <a:schemeClr val="tx1"/>
              </a:solidFill>
              <a:effectLst/>
              <a:latin typeface="Arial" pitchFamily="34" charset="0"/>
            </a:endParaRPr>
          </a:p>
          <a:p>
            <a:pPr marL="1600200" lvl="3" indent="-228600" eaLnBrk="0" fontAlgn="base" hangingPunct="0">
              <a:spcBef>
                <a:spcPct val="0"/>
              </a:spcBef>
              <a:spcAft>
                <a:spcPct val="0"/>
              </a:spcAft>
              <a:buFont typeface="+mj-lt"/>
              <a:buAutoNum type="arabicPeriod"/>
              <a:tabLst>
                <a:tab pos="536575" algn="l"/>
              </a:tabLst>
            </a:pPr>
            <a:r>
              <a:rPr kumimoji="0" lang="ru-RU" sz="11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верно только Б. 	4) оба суждения неверны.</a:t>
            </a:r>
            <a:endParaRPr kumimoji="0" lang="ru-RU" sz="11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214293"/>
          <a:ext cx="9143999" cy="6198605"/>
        </p:xfrm>
        <a:graphic>
          <a:graphicData uri="http://schemas.openxmlformats.org/drawingml/2006/table">
            <a:tbl>
              <a:tblPr/>
              <a:tblGrid>
                <a:gridCol w="1704822"/>
                <a:gridCol w="1446892"/>
                <a:gridCol w="1850751"/>
                <a:gridCol w="1351865"/>
                <a:gridCol w="1639747"/>
                <a:gridCol w="1149922"/>
              </a:tblGrid>
              <a:tr h="1022110">
                <a:tc>
                  <a:txBody>
                    <a:bodyPr/>
                    <a:lstStyle/>
                    <a:p>
                      <a:pPr marL="0" indent="445135" algn="l" defTabSz="914400" rtl="0" eaLnBrk="1" latinLnBrk="0" hangingPunct="1">
                        <a:lnSpc>
                          <a:spcPts val="1150"/>
                        </a:lnSpc>
                        <a:spcAft>
                          <a:spcPts val="0"/>
                        </a:spcAft>
                      </a:pPr>
                      <a:r>
                        <a:rPr lang="ru-RU" sz="1100" b="1" kern="1200" dirty="0" smtClean="0">
                          <a:solidFill>
                            <a:srgbClr val="FF0000"/>
                          </a:solidFill>
                          <a:latin typeface="Century Schoolbook"/>
                          <a:ea typeface="Times New Roman"/>
                          <a:cs typeface="Century Schoolbook"/>
                        </a:rPr>
                        <a:t>№ задания</a:t>
                      </a:r>
                      <a:endParaRPr lang="ru-RU" sz="1100" b="1" kern="1200" dirty="0">
                        <a:solidFill>
                          <a:srgbClr val="FF0000"/>
                        </a:solidFill>
                        <a:latin typeface="Century Schoolbook"/>
                        <a:ea typeface="Times New Roman"/>
                        <a:cs typeface="Century Schoolbook"/>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6530" indent="445135" algn="l">
                        <a:lnSpc>
                          <a:spcPts val="1150"/>
                        </a:lnSpc>
                        <a:spcAft>
                          <a:spcPts val="0"/>
                        </a:spcAft>
                      </a:pPr>
                      <a:r>
                        <a:rPr lang="ru-RU" sz="1100" b="1" dirty="0">
                          <a:latin typeface="Century Schoolbook"/>
                          <a:ea typeface="Times New Roman"/>
                          <a:cs typeface="Century Schoolbook"/>
                        </a:rPr>
                        <a:t>Ответ</a:t>
                      </a:r>
                      <a:endParaRPr lang="ru-RU" sz="11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l">
                        <a:lnSpc>
                          <a:spcPts val="1150"/>
                        </a:lnSpc>
                        <a:spcAft>
                          <a:spcPts val="0"/>
                        </a:spcAft>
                      </a:pPr>
                      <a:r>
                        <a:rPr lang="ru-RU" sz="1100" b="1" dirty="0">
                          <a:solidFill>
                            <a:srgbClr val="FF0000"/>
                          </a:solidFill>
                          <a:latin typeface="Century Schoolbook"/>
                          <a:ea typeface="Times New Roman"/>
                          <a:cs typeface="Century Schoolbook"/>
                        </a:rPr>
                        <a:t>№ задания</a:t>
                      </a:r>
                      <a:endParaRPr lang="ru-RU" sz="11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l" defTabSz="914400" rtl="0" eaLnBrk="1" latinLnBrk="0" hangingPunct="1">
                        <a:lnSpc>
                          <a:spcPts val="1150"/>
                        </a:lnSpc>
                        <a:spcAft>
                          <a:spcPts val="0"/>
                        </a:spcAft>
                      </a:pPr>
                      <a:r>
                        <a:rPr lang="ru-RU" sz="1100" b="1" kern="1200" dirty="0">
                          <a:solidFill>
                            <a:schemeClr val="tx1"/>
                          </a:solidFill>
                          <a:latin typeface="Century Schoolbook"/>
                          <a:ea typeface="Times New Roman"/>
                          <a:cs typeface="Century Schoolbook"/>
                        </a:rPr>
                        <a:t>Ответ</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l">
                        <a:lnSpc>
                          <a:spcPts val="1150"/>
                        </a:lnSpc>
                        <a:spcAft>
                          <a:spcPts val="0"/>
                        </a:spcAft>
                      </a:pPr>
                      <a:r>
                        <a:rPr lang="ru-RU" sz="1100" b="1" dirty="0">
                          <a:solidFill>
                            <a:srgbClr val="FF0000"/>
                          </a:solidFill>
                          <a:latin typeface="Century Schoolbook"/>
                          <a:ea typeface="Times New Roman"/>
                          <a:cs typeface="Century Schoolbook"/>
                        </a:rPr>
                        <a:t>№ задания</a:t>
                      </a:r>
                      <a:endParaRPr lang="ru-RU" sz="11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6530" lvl="0" indent="445135" algn="l" defTabSz="914400" rtl="0" eaLnBrk="1" latinLnBrk="0" hangingPunct="1">
                        <a:lnSpc>
                          <a:spcPts val="1150"/>
                        </a:lnSpc>
                        <a:spcAft>
                          <a:spcPts val="0"/>
                        </a:spcAft>
                      </a:pPr>
                      <a:r>
                        <a:rPr lang="ru-RU" sz="1100" b="1" kern="1200" dirty="0" smtClean="0">
                          <a:solidFill>
                            <a:schemeClr val="tx1"/>
                          </a:solidFill>
                          <a:latin typeface="Century Schoolbook"/>
                          <a:ea typeface="Times New Roman"/>
                          <a:cs typeface="Century Schoolbook"/>
                        </a:rPr>
                        <a:t>Ответ</a:t>
                      </a:r>
                      <a:endParaRPr lang="ru-RU" sz="1100" b="1" kern="1200" dirty="0">
                        <a:solidFill>
                          <a:schemeClr val="tx1"/>
                        </a:solidFill>
                        <a:latin typeface="Century Schoolbook"/>
                        <a:ea typeface="Times New Roman"/>
                        <a:cs typeface="Century Schoolbook"/>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054">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А1</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1625" indent="445135" algn="ctr">
                        <a:lnSpc>
                          <a:spcPts val="1150"/>
                        </a:lnSpc>
                        <a:spcAft>
                          <a:spcPts val="0"/>
                        </a:spcAft>
                      </a:pPr>
                      <a:r>
                        <a:rPr lang="ru-RU" sz="1800" b="1" dirty="0" smtClean="0">
                          <a:latin typeface="Century Schoolbook"/>
                          <a:ea typeface="Times New Roman"/>
                          <a:cs typeface="Century Schoolbook"/>
                          <a:hlinkClick r:id="rId3" action="ppaction://hlinkpres?slideindex=1&amp;slidetitle="/>
                        </a:rPr>
                        <a:t>2</a:t>
                      </a:r>
                      <a:endParaRPr lang="ru-RU" sz="18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en-US" sz="2000" b="1" dirty="0">
                          <a:solidFill>
                            <a:srgbClr val="FF0000"/>
                          </a:solidFill>
                          <a:latin typeface="Century Schoolbook"/>
                          <a:ea typeface="Times New Roman"/>
                          <a:cs typeface="Century Schoolbook"/>
                        </a:rPr>
                        <a:t>All</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1</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А21</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lvl="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4</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054">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А2</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0" indent="445135" algn="ctr">
                        <a:lnSpc>
                          <a:spcPts val="1150"/>
                        </a:lnSpc>
                        <a:spcAft>
                          <a:spcPts val="0"/>
                        </a:spcAft>
                      </a:pPr>
                      <a:r>
                        <a:rPr lang="ru-RU" sz="1800" b="1" dirty="0">
                          <a:latin typeface="Century Schoolbook"/>
                          <a:ea typeface="Times New Roman"/>
                          <a:cs typeface="Century Schoolbook"/>
                        </a:rPr>
                        <a:t>3</a:t>
                      </a:r>
                      <a:endParaRPr lang="ru-RU" sz="18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А12</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2</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А22</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lvl="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1</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054">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A3</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1625" indent="445135" algn="ctr">
                        <a:lnSpc>
                          <a:spcPts val="1150"/>
                        </a:lnSpc>
                        <a:spcAft>
                          <a:spcPts val="0"/>
                        </a:spcAft>
                      </a:pPr>
                      <a:r>
                        <a:rPr lang="ru-RU" sz="1800" b="1" dirty="0">
                          <a:latin typeface="Century Schoolbook"/>
                          <a:ea typeface="Times New Roman"/>
                          <a:cs typeface="Century Schoolbook"/>
                        </a:rPr>
                        <a:t>4</a:t>
                      </a:r>
                      <a:endParaRPr lang="ru-RU" sz="18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А13</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1</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А23</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lvl="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2</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054">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А4</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800" b="1" dirty="0" smtClean="0">
                          <a:latin typeface="Century Schoolbook"/>
                          <a:ea typeface="Times New Roman"/>
                          <a:cs typeface="Century Schoolbook"/>
                        </a:rPr>
                        <a:t>      1</a:t>
                      </a:r>
                      <a:endParaRPr lang="ru-RU" sz="18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А14</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3</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А24</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lvl="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2</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7009">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А5</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7975" indent="445135" algn="ctr">
                        <a:lnSpc>
                          <a:spcPts val="1150"/>
                        </a:lnSpc>
                        <a:spcAft>
                          <a:spcPts val="0"/>
                        </a:spcAft>
                      </a:pPr>
                      <a:r>
                        <a:rPr lang="ru-RU" sz="1800" b="1" dirty="0">
                          <a:latin typeface="Century Schoolbook"/>
                          <a:ea typeface="Times New Roman"/>
                          <a:cs typeface="Century Schoolbook"/>
                        </a:rPr>
                        <a:t>3   </a:t>
                      </a:r>
                      <a:endParaRPr lang="ru-RU" sz="18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А15</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2</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А25</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lvl="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3</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054">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А6</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1625" indent="445135" algn="ctr">
                        <a:lnSpc>
                          <a:spcPts val="1150"/>
                        </a:lnSpc>
                        <a:spcAft>
                          <a:spcPts val="0"/>
                        </a:spcAft>
                      </a:pPr>
                      <a:r>
                        <a:rPr lang="ru-RU" sz="1800" b="1" dirty="0">
                          <a:latin typeface="Century Schoolbook"/>
                          <a:ea typeface="Times New Roman"/>
                          <a:cs typeface="Century Schoolbook"/>
                        </a:rPr>
                        <a:t>4</a:t>
                      </a:r>
                      <a:endParaRPr lang="ru-RU" sz="18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А16</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3</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А26</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lvl="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3</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054">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А7</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1625" indent="445135" algn="ctr">
                        <a:lnSpc>
                          <a:spcPts val="1150"/>
                        </a:lnSpc>
                        <a:spcAft>
                          <a:spcPts val="0"/>
                        </a:spcAft>
                      </a:pPr>
                      <a:r>
                        <a:rPr lang="ru-RU" sz="1800" b="1" dirty="0">
                          <a:latin typeface="Century Schoolbook"/>
                          <a:ea typeface="Times New Roman"/>
                          <a:cs typeface="Century Schoolbook"/>
                        </a:rPr>
                        <a:t>4</a:t>
                      </a:r>
                      <a:endParaRPr lang="ru-RU" sz="18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А17</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1</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А27</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lvl="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3</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054">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А8</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1625" indent="445135" algn="ctr">
                        <a:lnSpc>
                          <a:spcPts val="1150"/>
                        </a:lnSpc>
                        <a:spcAft>
                          <a:spcPts val="0"/>
                        </a:spcAft>
                      </a:pPr>
                      <a:r>
                        <a:rPr lang="ru-RU" sz="1800" b="1" dirty="0">
                          <a:latin typeface="Century Schoolbook"/>
                          <a:ea typeface="Times New Roman"/>
                          <a:cs typeface="Century Schoolbook"/>
                        </a:rPr>
                        <a:t>2</a:t>
                      </a:r>
                      <a:endParaRPr lang="ru-RU" sz="18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А18</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2</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А28</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lvl="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2</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054">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А9</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6865" indent="445135" algn="ctr">
                        <a:lnSpc>
                          <a:spcPts val="1150"/>
                        </a:lnSpc>
                        <a:spcAft>
                          <a:spcPts val="0"/>
                        </a:spcAft>
                      </a:pPr>
                      <a:r>
                        <a:rPr lang="ru-RU" sz="1800" b="1" dirty="0">
                          <a:latin typeface="Century Schoolbook"/>
                          <a:ea typeface="Times New Roman"/>
                          <a:cs typeface="Century Schoolbook"/>
                        </a:rPr>
                        <a:t>1</a:t>
                      </a:r>
                      <a:endParaRPr lang="ru-RU" sz="18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А19</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1</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А29</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lvl="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3</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054">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А10</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ctr">
                        <a:lnSpc>
                          <a:spcPts val="1150"/>
                        </a:lnSpc>
                        <a:spcAft>
                          <a:spcPts val="0"/>
                        </a:spcAft>
                      </a:pPr>
                      <a:r>
                        <a:rPr lang="ru-RU" sz="1800" b="1" dirty="0">
                          <a:latin typeface="Century Schoolbook"/>
                          <a:ea typeface="Times New Roman"/>
                          <a:cs typeface="Century Schoolbook"/>
                        </a:rPr>
                        <a:t>1</a:t>
                      </a:r>
                      <a:endParaRPr lang="ru-RU" sz="18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А20</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1</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2000" b="1" dirty="0">
                          <a:solidFill>
                            <a:srgbClr val="FF0000"/>
                          </a:solidFill>
                          <a:latin typeface="Century Schoolbook"/>
                          <a:ea typeface="Times New Roman"/>
                          <a:cs typeface="Century Schoolbook"/>
                        </a:rPr>
                        <a:t>АЗО</a:t>
                      </a:r>
                      <a:endParaRPr lang="ru-RU" sz="2000" dirty="0">
                        <a:solidFill>
                          <a:srgbClr val="FF0000"/>
                        </a:solidFill>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0040" lvl="0" indent="445135" algn="l" defTabSz="914400" rtl="0" eaLnBrk="1" latinLnBrk="0" hangingPunct="1">
                        <a:lnSpc>
                          <a:spcPts val="1150"/>
                        </a:lnSpc>
                        <a:spcAft>
                          <a:spcPts val="0"/>
                        </a:spcAft>
                      </a:pPr>
                      <a:r>
                        <a:rPr lang="ru-RU" sz="1800" b="1" kern="1200" dirty="0">
                          <a:solidFill>
                            <a:schemeClr val="tx1"/>
                          </a:solidFill>
                          <a:latin typeface="Century Schoolbook"/>
                          <a:ea typeface="Times New Roman"/>
                          <a:cs typeface="Century Schoolbook"/>
                        </a:rPr>
                        <a:t>3</a:t>
                      </a: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85720" y="3143248"/>
            <a:ext cx="8858280" cy="1459031"/>
          </a:xfrm>
          <a:prstGeom prst="rect">
            <a:avLst/>
          </a:prstGeom>
          <a:noFill/>
          <a:ln w="9525">
            <a:noFill/>
            <a:miter lim="800000"/>
            <a:headEnd/>
            <a:tailEnd/>
          </a:ln>
          <a:effectLst/>
        </p:spPr>
        <p:txBody>
          <a:bodyPr vert="horz" wrap="square" lIns="899829" tIns="539580" rIns="539580" bIns="53958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3786188"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a:r>
            <a:b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br>
            <a:endParaRPr kumimoji="0" lang="ru-RU" sz="1200" b="0" i="0" u="none" strike="noStrike" cap="none" normalizeH="0" baseline="0" dirty="0" smtClean="0">
              <a:ln>
                <a:noFill/>
              </a:ln>
              <a:solidFill>
                <a:schemeClr val="tx1"/>
              </a:solidFill>
              <a:effectLst/>
              <a:latin typeface="Arial" pitchFamily="34" charset="0"/>
            </a:endParaRPr>
          </a:p>
        </p:txBody>
      </p:sp>
      <p:sp>
        <p:nvSpPr>
          <p:cNvPr id="3" name="Прямоугольник 2"/>
          <p:cNvSpPr/>
          <p:nvPr/>
        </p:nvSpPr>
        <p:spPr>
          <a:xfrm>
            <a:off x="3214678" y="642918"/>
            <a:ext cx="2286016" cy="42862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eaLnBrk="0" fontAlgn="base" hangingPunct="0">
              <a:spcBef>
                <a:spcPct val="0"/>
              </a:spcBef>
              <a:spcAft>
                <a:spcPct val="0"/>
              </a:spcAft>
              <a:tabLst>
                <a:tab pos="3786188" algn="l"/>
              </a:tabLst>
            </a:pPr>
            <a:r>
              <a:rPr kumimoji="0" lang="ru-RU" sz="1200" b="1" i="0" u="none" strike="noStrike" cap="none" normalizeH="0" baseline="0" dirty="0" smtClean="0">
                <a:ln>
                  <a:noFill/>
                </a:ln>
                <a:solidFill>
                  <a:schemeClr val="bg1"/>
                </a:solidFill>
                <a:effectLst/>
                <a:latin typeface="Century Schoolbook" pitchFamily="18" charset="0"/>
                <a:ea typeface="Times New Roman" pitchFamily="18" charset="0"/>
                <a:cs typeface="Century Schoolbook" pitchFamily="18" charset="0"/>
              </a:rPr>
              <a:t>Исторические типы общества</a:t>
            </a:r>
          </a:p>
        </p:txBody>
      </p:sp>
      <p:sp>
        <p:nvSpPr>
          <p:cNvPr id="4" name="TextBox 3"/>
          <p:cNvSpPr txBox="1"/>
          <p:nvPr/>
        </p:nvSpPr>
        <p:spPr>
          <a:xfrm>
            <a:off x="500034" y="214290"/>
            <a:ext cx="5286412" cy="276999"/>
          </a:xfrm>
          <a:prstGeom prst="rect">
            <a:avLst/>
          </a:prstGeom>
          <a:noFill/>
        </p:spPr>
        <p:txBody>
          <a:bodyPr wrap="square" rtlCol="0">
            <a:spAutoFit/>
          </a:bodyPr>
          <a:lstStyle/>
          <a:p>
            <a:pPr lvl="0" fontAlgn="base">
              <a:spcBef>
                <a:spcPct val="0"/>
              </a:spcBef>
              <a:spcAft>
                <a:spcPct val="0"/>
              </a:spcAft>
              <a:tabLst>
                <a:tab pos="3786188"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В1.   Какое слово пропущено в схеме?</a:t>
            </a:r>
            <a:endParaRPr kumimoji="0" lang="ru-RU" sz="1200" b="0" i="0" u="none" strike="noStrike" cap="none" normalizeH="0" baseline="0" dirty="0" smtClean="0">
              <a:ln>
                <a:noFill/>
              </a:ln>
              <a:solidFill>
                <a:schemeClr val="tx1"/>
              </a:solidFill>
              <a:effectLst/>
              <a:latin typeface="Arial" pitchFamily="34" charset="0"/>
            </a:endParaRPr>
          </a:p>
        </p:txBody>
      </p:sp>
      <p:cxnSp>
        <p:nvCxnSpPr>
          <p:cNvPr id="6" name="Прямая соединительная линия 5"/>
          <p:cNvCxnSpPr>
            <a:stCxn id="3" idx="2"/>
            <a:endCxn id="7" idx="0"/>
          </p:cNvCxnSpPr>
          <p:nvPr/>
        </p:nvCxnSpPr>
        <p:spPr>
          <a:xfrm rot="5400000">
            <a:off x="4179091" y="1250141"/>
            <a:ext cx="35719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3214678" y="1428736"/>
            <a:ext cx="2286016" cy="42862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eaLnBrk="0" fontAlgn="base" hangingPunct="0">
              <a:spcBef>
                <a:spcPct val="0"/>
              </a:spcBef>
              <a:spcAft>
                <a:spcPct val="0"/>
              </a:spcAft>
              <a:tabLst>
                <a:tab pos="3786188" algn="l"/>
              </a:tabLst>
            </a:pPr>
            <a:r>
              <a:rPr kumimoji="0" lang="ru-RU" sz="3200" b="1" i="0" u="none" strike="noStrike" cap="none" normalizeH="0" baseline="0" dirty="0" smtClean="0">
                <a:ln>
                  <a:noFill/>
                </a:ln>
                <a:solidFill>
                  <a:schemeClr val="bg1"/>
                </a:solidFill>
                <a:effectLst/>
                <a:latin typeface="Century Schoolbook" pitchFamily="18" charset="0"/>
                <a:ea typeface="Times New Roman" pitchFamily="18" charset="0"/>
                <a:cs typeface="Century Schoolbook" pitchFamily="18" charset="0"/>
              </a:rPr>
              <a:t>?</a:t>
            </a:r>
          </a:p>
        </p:txBody>
      </p:sp>
      <p:sp>
        <p:nvSpPr>
          <p:cNvPr id="8" name="Прямоугольник 7"/>
          <p:cNvSpPr/>
          <p:nvPr/>
        </p:nvSpPr>
        <p:spPr>
          <a:xfrm>
            <a:off x="571472" y="1428736"/>
            <a:ext cx="2286016" cy="42862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eaLnBrk="0" fontAlgn="base" hangingPunct="0">
              <a:spcBef>
                <a:spcPct val="0"/>
              </a:spcBef>
              <a:spcAft>
                <a:spcPct val="0"/>
              </a:spcAft>
              <a:tabLst>
                <a:tab pos="3786188" algn="l"/>
              </a:tabLst>
            </a:pPr>
            <a:r>
              <a:rPr kumimoji="0" lang="ru-RU" sz="1200" b="1" i="0" u="none" strike="noStrike" cap="none" normalizeH="0" baseline="0" dirty="0" smtClean="0">
                <a:ln>
                  <a:noFill/>
                </a:ln>
                <a:solidFill>
                  <a:schemeClr val="bg1"/>
                </a:solidFill>
                <a:effectLst/>
                <a:latin typeface="Century Schoolbook" pitchFamily="18" charset="0"/>
                <a:ea typeface="Times New Roman" pitchFamily="18" charset="0"/>
                <a:cs typeface="Century Schoolbook" pitchFamily="18" charset="0"/>
              </a:rPr>
              <a:t>Традиционное</a:t>
            </a:r>
          </a:p>
          <a:p>
            <a:pPr lvl="0" algn="ctr" eaLnBrk="0" fontAlgn="base" hangingPunct="0">
              <a:spcBef>
                <a:spcPct val="0"/>
              </a:spcBef>
              <a:spcAft>
                <a:spcPct val="0"/>
              </a:spcAft>
              <a:tabLst>
                <a:tab pos="3786188" algn="l"/>
              </a:tabLst>
            </a:pPr>
            <a:r>
              <a:rPr lang="ru-RU" sz="1200" b="1" dirty="0" smtClean="0">
                <a:solidFill>
                  <a:schemeClr val="bg1"/>
                </a:solidFill>
                <a:latin typeface="Century Schoolbook" pitchFamily="18" charset="0"/>
                <a:ea typeface="Times New Roman" pitchFamily="18" charset="0"/>
                <a:cs typeface="Century Schoolbook" pitchFamily="18" charset="0"/>
              </a:rPr>
              <a:t>(аграрное)</a:t>
            </a:r>
            <a:endParaRPr kumimoji="0" lang="ru-RU" sz="1200" b="1" i="0" u="none" strike="noStrike" cap="none" normalizeH="0" baseline="0" dirty="0" smtClean="0">
              <a:ln>
                <a:noFill/>
              </a:ln>
              <a:solidFill>
                <a:schemeClr val="bg1"/>
              </a:solidFill>
              <a:effectLst/>
              <a:latin typeface="Century Schoolbook" pitchFamily="18" charset="0"/>
              <a:ea typeface="Times New Roman" pitchFamily="18" charset="0"/>
              <a:cs typeface="Century Schoolbook" pitchFamily="18" charset="0"/>
            </a:endParaRPr>
          </a:p>
        </p:txBody>
      </p:sp>
      <p:sp>
        <p:nvSpPr>
          <p:cNvPr id="9" name="Прямоугольник 8"/>
          <p:cNvSpPr/>
          <p:nvPr/>
        </p:nvSpPr>
        <p:spPr>
          <a:xfrm>
            <a:off x="5786446" y="1428736"/>
            <a:ext cx="2286016" cy="42862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eaLnBrk="0" fontAlgn="base" hangingPunct="0">
              <a:spcBef>
                <a:spcPct val="0"/>
              </a:spcBef>
              <a:spcAft>
                <a:spcPct val="0"/>
              </a:spcAft>
              <a:tabLst>
                <a:tab pos="3786188" algn="l"/>
              </a:tabLst>
            </a:pPr>
            <a:r>
              <a:rPr kumimoji="0" lang="ru-RU" sz="1200" b="1" i="0" u="none" strike="noStrike" cap="none" normalizeH="0" baseline="0" dirty="0" smtClean="0">
                <a:ln>
                  <a:noFill/>
                </a:ln>
                <a:solidFill>
                  <a:schemeClr val="bg1"/>
                </a:solidFill>
                <a:effectLst/>
                <a:latin typeface="Century Schoolbook" pitchFamily="18" charset="0"/>
                <a:ea typeface="Times New Roman" pitchFamily="18" charset="0"/>
                <a:cs typeface="Century Schoolbook" pitchFamily="18" charset="0"/>
              </a:rPr>
              <a:t>Постиндустриальное</a:t>
            </a:r>
          </a:p>
          <a:p>
            <a:pPr lvl="0" algn="ctr" eaLnBrk="0" fontAlgn="base" hangingPunct="0">
              <a:spcBef>
                <a:spcPct val="0"/>
              </a:spcBef>
              <a:spcAft>
                <a:spcPct val="0"/>
              </a:spcAft>
              <a:tabLst>
                <a:tab pos="3786188" algn="l"/>
              </a:tabLst>
            </a:pPr>
            <a:r>
              <a:rPr lang="ru-RU" sz="1200" b="1" dirty="0" smtClean="0">
                <a:solidFill>
                  <a:schemeClr val="bg1"/>
                </a:solidFill>
                <a:latin typeface="Century Schoolbook" pitchFamily="18" charset="0"/>
                <a:ea typeface="Times New Roman" pitchFamily="18" charset="0"/>
                <a:cs typeface="Century Schoolbook" pitchFamily="18" charset="0"/>
              </a:rPr>
              <a:t>(информационное)</a:t>
            </a:r>
            <a:endParaRPr kumimoji="0" lang="ru-RU" sz="1200" b="1" i="0" u="none" strike="noStrike" cap="none" normalizeH="0" baseline="0" dirty="0" smtClean="0">
              <a:ln>
                <a:noFill/>
              </a:ln>
              <a:solidFill>
                <a:schemeClr val="bg1"/>
              </a:solidFill>
              <a:effectLst/>
              <a:latin typeface="Century Schoolbook" pitchFamily="18" charset="0"/>
              <a:ea typeface="Times New Roman" pitchFamily="18" charset="0"/>
              <a:cs typeface="Century Schoolbook" pitchFamily="18" charset="0"/>
            </a:endParaRPr>
          </a:p>
        </p:txBody>
      </p:sp>
      <p:cxnSp>
        <p:nvCxnSpPr>
          <p:cNvPr id="12" name="Прямая соединительная линия 11"/>
          <p:cNvCxnSpPr/>
          <p:nvPr/>
        </p:nvCxnSpPr>
        <p:spPr>
          <a:xfrm>
            <a:off x="1714480" y="1214422"/>
            <a:ext cx="521497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a:endCxn id="9" idx="0"/>
          </p:cNvCxnSpPr>
          <p:nvPr/>
        </p:nvCxnSpPr>
        <p:spPr>
          <a:xfrm rot="5400000">
            <a:off x="6822297" y="1321579"/>
            <a:ext cx="21431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a:endCxn id="8" idx="0"/>
          </p:cNvCxnSpPr>
          <p:nvPr/>
        </p:nvCxnSpPr>
        <p:spPr>
          <a:xfrm rot="5400000">
            <a:off x="1607323" y="1321579"/>
            <a:ext cx="21431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28596" y="2071678"/>
            <a:ext cx="8358246" cy="646331"/>
          </a:xfrm>
          <a:prstGeom prst="rect">
            <a:avLst/>
          </a:prstGeom>
          <a:noFill/>
        </p:spPr>
        <p:txBody>
          <a:bodyPr wrap="square" rtlCol="0">
            <a:spAutoFit/>
          </a:bodyPr>
          <a:lstStyle/>
          <a:p>
            <a:pPr lvl="0" eaLnBrk="0" fontAlgn="base" hangingPunct="0">
              <a:lnSpc>
                <a:spcPct val="150000"/>
              </a:lnSpc>
              <a:spcBef>
                <a:spcPct val="0"/>
              </a:spcBef>
              <a:spcAft>
                <a:spcPct val="0"/>
              </a:spcAft>
              <a:tabLst>
                <a:tab pos="3786188"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В2.</a:t>
            </a:r>
            <a:r>
              <a:rPr kumimoji="0" lang="ru-RU" sz="1200" b="1" i="0" u="none" strike="noStrike" cap="none" normalizeH="0" dirty="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Завершите фразу:  «Переживаемая и осознаваемая человеком нужда в</a:t>
            </a:r>
            <a:r>
              <a:rPr kumimoji="0" lang="ru-RU" sz="1200" b="1" i="0" u="none" strike="noStrike" cap="none" normalizeH="0" dirty="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том, что необходимо для поддержания его организма и развития личности называется».</a:t>
            </a:r>
          </a:p>
        </p:txBody>
      </p:sp>
      <p:sp>
        <p:nvSpPr>
          <p:cNvPr id="19" name="TextBox 18"/>
          <p:cNvSpPr txBox="1"/>
          <p:nvPr/>
        </p:nvSpPr>
        <p:spPr>
          <a:xfrm>
            <a:off x="428596" y="2786058"/>
            <a:ext cx="8358246" cy="888898"/>
          </a:xfrm>
          <a:prstGeom prst="rect">
            <a:avLst/>
          </a:prstGeom>
          <a:noFill/>
        </p:spPr>
        <p:txBody>
          <a:bodyPr wrap="square" rtlCol="0">
            <a:spAutoFit/>
          </a:bodyPr>
          <a:lstStyle/>
          <a:p>
            <a:pPr lvl="0" eaLnBrk="0" fontAlgn="base" hangingPunct="0">
              <a:lnSpc>
                <a:spcPct val="150000"/>
              </a:lnSpc>
              <a:spcBef>
                <a:spcPct val="0"/>
              </a:spcBef>
              <a:spcAft>
                <a:spcPct val="0"/>
              </a:spcAft>
              <a:tabLst>
                <a:tab pos="3786188" algn="l"/>
              </a:tabLst>
            </a:pPr>
            <a:r>
              <a:rPr lang="ru-RU" sz="1200" b="1" dirty="0">
                <a:latin typeface="Century Schoolbook" pitchFamily="18" charset="0"/>
                <a:ea typeface="Times New Roman" pitchFamily="18" charset="0"/>
                <a:cs typeface="Century Schoolbook" pitchFamily="18" charset="0"/>
              </a:rPr>
              <a:t>ВЗ. Установите соответствие между правоотношениями и отраслями права, которые их регулируют: к каждой позиции в первом столбце подберите соответствующую позицию из второго столбца.</a:t>
            </a:r>
          </a:p>
        </p:txBody>
      </p:sp>
      <p:sp>
        <p:nvSpPr>
          <p:cNvPr id="20" name="TextBox 19"/>
          <p:cNvSpPr txBox="1"/>
          <p:nvPr/>
        </p:nvSpPr>
        <p:spPr>
          <a:xfrm>
            <a:off x="428596" y="3714752"/>
            <a:ext cx="4357718" cy="1754326"/>
          </a:xfrm>
          <a:prstGeom prst="rect">
            <a:avLst/>
          </a:prstGeom>
          <a:noFill/>
        </p:spPr>
        <p:txBody>
          <a:bodyPr wrap="square" rtlCol="0">
            <a:spAutoFit/>
          </a:bodyPr>
          <a:lstStyle/>
          <a:p>
            <a:pPr>
              <a:lnSpc>
                <a:spcPct val="150000"/>
              </a:lnSpc>
            </a:pPr>
            <a:r>
              <a:rPr lang="ru-RU" sz="1200" b="1" dirty="0">
                <a:latin typeface="Century Schoolbook" pitchFamily="18" charset="0"/>
                <a:ea typeface="Times New Roman" pitchFamily="18" charset="0"/>
                <a:cs typeface="Century Schoolbook" pitchFamily="18" charset="0"/>
              </a:rPr>
              <a:t>ПРАВООТНОШЕНИЯ</a:t>
            </a:r>
          </a:p>
          <a:p>
            <a:pPr marL="228600" lvl="0" indent="-228600">
              <a:lnSpc>
                <a:spcPct val="150000"/>
              </a:lnSpc>
              <a:buFont typeface="+mj-lt"/>
              <a:buAutoNum type="arabicPeriod"/>
            </a:pPr>
            <a:r>
              <a:rPr lang="ru-RU" sz="1200" b="1" dirty="0">
                <a:latin typeface="Century Schoolbook" pitchFamily="18" charset="0"/>
                <a:ea typeface="Times New Roman" pitchFamily="18" charset="0"/>
                <a:cs typeface="Century Schoolbook" pitchFamily="18" charset="0"/>
              </a:rPr>
              <a:t>заключена сделка</a:t>
            </a:r>
          </a:p>
          <a:p>
            <a:pPr marL="228600" lvl="0" indent="-228600">
              <a:lnSpc>
                <a:spcPct val="150000"/>
              </a:lnSpc>
              <a:buFont typeface="+mj-lt"/>
              <a:buAutoNum type="arabicPeriod"/>
            </a:pPr>
            <a:r>
              <a:rPr lang="ru-RU" sz="1200" b="1" dirty="0">
                <a:latin typeface="Century Schoolbook" pitchFamily="18" charset="0"/>
                <a:ea typeface="Times New Roman" pitchFamily="18" charset="0"/>
                <a:cs typeface="Century Schoolbook" pitchFamily="18" charset="0"/>
              </a:rPr>
              <a:t>приняты поправки в федеральный закон</a:t>
            </a:r>
          </a:p>
          <a:p>
            <a:pPr marL="228600" lvl="0" indent="-228600">
              <a:lnSpc>
                <a:spcPct val="150000"/>
              </a:lnSpc>
              <a:buFont typeface="+mj-lt"/>
              <a:buAutoNum type="arabicPeriod"/>
            </a:pPr>
            <a:r>
              <a:rPr lang="ru-RU" sz="1200" b="1" dirty="0" smtClean="0">
                <a:latin typeface="Century Schoolbook" pitchFamily="18" charset="0"/>
                <a:ea typeface="Times New Roman" pitchFamily="18" charset="0"/>
                <a:cs typeface="Century Schoolbook" pitchFamily="18" charset="0"/>
              </a:rPr>
              <a:t>подписан коллективный договор</a:t>
            </a:r>
          </a:p>
          <a:p>
            <a:pPr marL="228600" lvl="0" indent="-228600">
              <a:lnSpc>
                <a:spcPct val="150000"/>
              </a:lnSpc>
              <a:buFont typeface="+mj-lt"/>
              <a:buAutoNum type="arabicPeriod"/>
            </a:pPr>
            <a:r>
              <a:rPr lang="ru-RU" sz="1200" b="1" dirty="0" smtClean="0">
                <a:latin typeface="Century Schoolbook" pitchFamily="18" charset="0"/>
                <a:ea typeface="Times New Roman" pitchFamily="18" charset="0"/>
                <a:cs typeface="Century Schoolbook" pitchFamily="18" charset="0"/>
              </a:rPr>
              <a:t>гражданин </a:t>
            </a:r>
            <a:r>
              <a:rPr lang="ru-RU" sz="1200" b="1" dirty="0">
                <a:latin typeface="Century Schoolbook" pitchFamily="18" charset="0"/>
                <a:ea typeface="Times New Roman" pitchFamily="18" charset="0"/>
                <a:cs typeface="Century Schoolbook" pitchFamily="18" charset="0"/>
              </a:rPr>
              <a:t>вступил в права наследника</a:t>
            </a:r>
          </a:p>
          <a:p>
            <a:pPr marL="228600" indent="-228600">
              <a:lnSpc>
                <a:spcPct val="150000"/>
              </a:lnSpc>
              <a:buFont typeface="+mj-lt"/>
              <a:buAutoNum type="arabicPeriod"/>
            </a:pPr>
            <a:r>
              <a:rPr lang="ru-RU" sz="1200" b="1" dirty="0" smtClean="0">
                <a:latin typeface="Century Schoolbook" pitchFamily="18" charset="0"/>
                <a:ea typeface="Times New Roman" pitchFamily="18" charset="0"/>
                <a:cs typeface="Century Schoolbook" pitchFamily="18" charset="0"/>
              </a:rPr>
              <a:t>президент </a:t>
            </a:r>
            <a:r>
              <a:rPr lang="ru-RU" sz="1200" b="1" dirty="0">
                <a:latin typeface="Century Schoolbook" pitchFamily="18" charset="0"/>
                <a:ea typeface="Times New Roman" pitchFamily="18" charset="0"/>
                <a:cs typeface="Century Schoolbook" pitchFamily="18" charset="0"/>
              </a:rPr>
              <a:t>подписал </a:t>
            </a:r>
            <a:r>
              <a:rPr lang="ru-RU" sz="1200" b="1" dirty="0" smtClean="0">
                <a:latin typeface="Century Schoolbook" pitchFamily="18" charset="0"/>
                <a:ea typeface="Times New Roman" pitchFamily="18" charset="0"/>
                <a:cs typeface="Century Schoolbook" pitchFamily="18" charset="0"/>
              </a:rPr>
              <a:t>указ о помиловании</a:t>
            </a:r>
            <a:endParaRPr lang="ru-RU" sz="1200" b="1" dirty="0">
              <a:latin typeface="Century Schoolbook" pitchFamily="18" charset="0"/>
              <a:ea typeface="Times New Roman" pitchFamily="18" charset="0"/>
              <a:cs typeface="Century Schoolbook" pitchFamily="18" charset="0"/>
            </a:endParaRPr>
          </a:p>
        </p:txBody>
      </p:sp>
      <p:sp>
        <p:nvSpPr>
          <p:cNvPr id="21" name="TextBox 20"/>
          <p:cNvSpPr txBox="1"/>
          <p:nvPr/>
        </p:nvSpPr>
        <p:spPr>
          <a:xfrm>
            <a:off x="4929190" y="3714752"/>
            <a:ext cx="2928958" cy="1200329"/>
          </a:xfrm>
          <a:prstGeom prst="rect">
            <a:avLst/>
          </a:prstGeom>
          <a:noFill/>
        </p:spPr>
        <p:txBody>
          <a:bodyPr wrap="square" rtlCol="0">
            <a:spAutoFit/>
          </a:bodyPr>
          <a:lstStyle/>
          <a:p>
            <a:pPr>
              <a:lnSpc>
                <a:spcPct val="150000"/>
              </a:lnSpc>
            </a:pPr>
            <a:r>
              <a:rPr lang="ru-RU" sz="1200" b="1" dirty="0">
                <a:latin typeface="Century Schoolbook" pitchFamily="18" charset="0"/>
                <a:ea typeface="Times New Roman" pitchFamily="18" charset="0"/>
                <a:cs typeface="Century Schoolbook" pitchFamily="18" charset="0"/>
              </a:rPr>
              <a:t>ОТРАСЛИ ПРАВА</a:t>
            </a:r>
          </a:p>
          <a:p>
            <a:pPr>
              <a:lnSpc>
                <a:spcPct val="150000"/>
              </a:lnSpc>
            </a:pPr>
            <a:r>
              <a:rPr lang="ru-RU" sz="1200" b="1" dirty="0" smtClean="0">
                <a:latin typeface="Century Schoolbook" pitchFamily="18" charset="0"/>
                <a:ea typeface="Times New Roman" pitchFamily="18" charset="0"/>
                <a:cs typeface="Century Schoolbook" pitchFamily="18" charset="0"/>
              </a:rPr>
              <a:t>A)</a:t>
            </a:r>
            <a:r>
              <a:rPr lang="en-US" sz="1200" b="1" dirty="0" smtClean="0">
                <a:latin typeface="Century Schoolbook" pitchFamily="18" charset="0"/>
                <a:ea typeface="Times New Roman" pitchFamily="18" charset="0"/>
                <a:cs typeface="Century Schoolbook" pitchFamily="18" charset="0"/>
              </a:rPr>
              <a:t> </a:t>
            </a:r>
            <a:r>
              <a:rPr lang="ru-RU" sz="1200" b="1" dirty="0" smtClean="0">
                <a:latin typeface="Century Schoolbook" pitchFamily="18" charset="0"/>
                <a:ea typeface="Times New Roman" pitchFamily="18" charset="0"/>
                <a:cs typeface="Century Schoolbook" pitchFamily="18" charset="0"/>
              </a:rPr>
              <a:t>гражданское </a:t>
            </a:r>
            <a:r>
              <a:rPr lang="ru-RU" sz="1200" b="1" dirty="0">
                <a:latin typeface="Century Schoolbook" pitchFamily="18" charset="0"/>
                <a:ea typeface="Times New Roman" pitchFamily="18" charset="0"/>
                <a:cs typeface="Century Schoolbook" pitchFamily="18" charset="0"/>
              </a:rPr>
              <a:t>право</a:t>
            </a:r>
          </a:p>
          <a:p>
            <a:pPr>
              <a:lnSpc>
                <a:spcPct val="150000"/>
              </a:lnSpc>
            </a:pPr>
            <a:r>
              <a:rPr lang="ru-RU" sz="1200" b="1" dirty="0">
                <a:latin typeface="Century Schoolbook" pitchFamily="18" charset="0"/>
                <a:ea typeface="Times New Roman" pitchFamily="18" charset="0"/>
                <a:cs typeface="Century Schoolbook" pitchFamily="18" charset="0"/>
              </a:rPr>
              <a:t>Б) </a:t>
            </a:r>
            <a:r>
              <a:rPr lang="en-US" sz="1200" b="1" dirty="0" smtClean="0">
                <a:latin typeface="Century Schoolbook" pitchFamily="18" charset="0"/>
                <a:ea typeface="Times New Roman" pitchFamily="18" charset="0"/>
                <a:cs typeface="Century Schoolbook" pitchFamily="18" charset="0"/>
              </a:rPr>
              <a:t> </a:t>
            </a:r>
            <a:r>
              <a:rPr lang="ru-RU" sz="1200" b="1" dirty="0" smtClean="0">
                <a:latin typeface="Century Schoolbook" pitchFamily="18" charset="0"/>
                <a:ea typeface="Times New Roman" pitchFamily="18" charset="0"/>
                <a:cs typeface="Century Schoolbook" pitchFamily="18" charset="0"/>
              </a:rPr>
              <a:t>государственное </a:t>
            </a:r>
            <a:r>
              <a:rPr lang="ru-RU" sz="1200" b="1" dirty="0">
                <a:latin typeface="Century Schoolbook" pitchFamily="18" charset="0"/>
                <a:ea typeface="Times New Roman" pitchFamily="18" charset="0"/>
                <a:cs typeface="Century Schoolbook" pitchFamily="18" charset="0"/>
              </a:rPr>
              <a:t>право</a:t>
            </a:r>
          </a:p>
          <a:p>
            <a:pPr>
              <a:lnSpc>
                <a:spcPct val="150000"/>
              </a:lnSpc>
            </a:pPr>
            <a:r>
              <a:rPr lang="ru-RU" sz="1200" b="1" dirty="0" smtClean="0">
                <a:latin typeface="Century Schoolbook" pitchFamily="18" charset="0"/>
                <a:ea typeface="Times New Roman" pitchFamily="18" charset="0"/>
                <a:cs typeface="Century Schoolbook" pitchFamily="18" charset="0"/>
              </a:rPr>
              <a:t>B)</a:t>
            </a:r>
            <a:r>
              <a:rPr lang="en-US" sz="1200" b="1" dirty="0" smtClean="0">
                <a:latin typeface="Century Schoolbook" pitchFamily="18" charset="0"/>
                <a:ea typeface="Times New Roman" pitchFamily="18" charset="0"/>
                <a:cs typeface="Century Schoolbook" pitchFamily="18" charset="0"/>
              </a:rPr>
              <a:t> </a:t>
            </a:r>
            <a:r>
              <a:rPr lang="ru-RU" sz="1200" b="1" dirty="0" smtClean="0">
                <a:latin typeface="Century Schoolbook" pitchFamily="18" charset="0"/>
                <a:ea typeface="Times New Roman" pitchFamily="18" charset="0"/>
                <a:cs typeface="Century Schoolbook" pitchFamily="18" charset="0"/>
              </a:rPr>
              <a:t>трудовое </a:t>
            </a:r>
            <a:r>
              <a:rPr lang="ru-RU" sz="1200" b="1" dirty="0">
                <a:latin typeface="Century Schoolbook" pitchFamily="18" charset="0"/>
                <a:ea typeface="Times New Roman" pitchFamily="18" charset="0"/>
                <a:cs typeface="Century Schoolbook" pitchFamily="18" charset="0"/>
              </a:rPr>
              <a:t>право</a:t>
            </a:r>
          </a:p>
        </p:txBody>
      </p:sp>
      <p:sp>
        <p:nvSpPr>
          <p:cNvPr id="22" name="TextBox 21"/>
          <p:cNvSpPr txBox="1"/>
          <p:nvPr/>
        </p:nvSpPr>
        <p:spPr>
          <a:xfrm>
            <a:off x="428596" y="5786454"/>
            <a:ext cx="8215370" cy="610745"/>
          </a:xfrm>
          <a:prstGeom prst="rect">
            <a:avLst/>
          </a:prstGeom>
          <a:noFill/>
        </p:spPr>
        <p:txBody>
          <a:bodyPr wrap="square" rtlCol="0">
            <a:spAutoFit/>
          </a:bodyPr>
          <a:lstStyle/>
          <a:p>
            <a:pPr>
              <a:lnSpc>
                <a:spcPct val="150000"/>
              </a:lnSpc>
            </a:pPr>
            <a:r>
              <a:rPr lang="ru-RU" sz="1200" b="1" dirty="0">
                <a:latin typeface="Century Schoolbook" pitchFamily="18" charset="0"/>
                <a:ea typeface="Times New Roman" pitchFamily="18" charset="0"/>
                <a:cs typeface="Century Schoolbook" pitchFamily="18" charset="0"/>
              </a:rPr>
              <a:t>Запишите в таблицу выбранные буквы, а потом получившуюся последовательность букв перенесите в бланк ответа (без пробелов и других символов).</a:t>
            </a:r>
          </a:p>
        </p:txBody>
      </p:sp>
      <p:graphicFrame>
        <p:nvGraphicFramePr>
          <p:cNvPr id="23" name="Содержимое 3"/>
          <p:cNvGraphicFramePr>
            <a:graphicFrameLocks/>
          </p:cNvGraphicFramePr>
          <p:nvPr/>
        </p:nvGraphicFramePr>
        <p:xfrm>
          <a:off x="5072066" y="5000636"/>
          <a:ext cx="2257410" cy="741680"/>
        </p:xfrm>
        <a:graphic>
          <a:graphicData uri="http://schemas.openxmlformats.org/drawingml/2006/table">
            <a:tbl>
              <a:tblPr firstRow="1" bandRow="1">
                <a:tableStyleId>{5C22544A-7EE6-4342-B048-85BDC9FD1C3A}</a:tableStyleId>
              </a:tblPr>
              <a:tblGrid>
                <a:gridCol w="451482"/>
                <a:gridCol w="451482"/>
                <a:gridCol w="451482"/>
                <a:gridCol w="451482"/>
                <a:gridCol w="451482"/>
              </a:tblGrid>
              <a:tr h="370840">
                <a:tc>
                  <a:txBody>
                    <a:bodyPr/>
                    <a:lstStyle/>
                    <a:p>
                      <a:pPr algn="ctr"/>
                      <a:r>
                        <a:rPr lang="ru-RU" dirty="0" smtClean="0">
                          <a:solidFill>
                            <a:schemeClr val="tx1"/>
                          </a:solidFill>
                        </a:rPr>
                        <a:t>1</a:t>
                      </a:r>
                      <a:endParaRPr lang="ru-RU" dirty="0">
                        <a:solidFill>
                          <a:schemeClr val="tx1"/>
                        </a:solidFill>
                      </a:endParaRPr>
                    </a:p>
                  </a:txBody>
                  <a:tcPr/>
                </a:tc>
                <a:tc>
                  <a:txBody>
                    <a:bodyPr/>
                    <a:lstStyle/>
                    <a:p>
                      <a:pPr algn="ctr"/>
                      <a:r>
                        <a:rPr lang="ru-RU" dirty="0" smtClean="0">
                          <a:solidFill>
                            <a:schemeClr val="tx1"/>
                          </a:solidFill>
                        </a:rPr>
                        <a:t>2</a:t>
                      </a:r>
                      <a:endParaRPr lang="ru-RU" dirty="0">
                        <a:solidFill>
                          <a:schemeClr val="tx1"/>
                        </a:solidFill>
                      </a:endParaRPr>
                    </a:p>
                  </a:txBody>
                  <a:tcPr/>
                </a:tc>
                <a:tc>
                  <a:txBody>
                    <a:bodyPr/>
                    <a:lstStyle/>
                    <a:p>
                      <a:pPr algn="ctr"/>
                      <a:r>
                        <a:rPr lang="ru-RU" dirty="0" smtClean="0">
                          <a:solidFill>
                            <a:schemeClr val="tx1"/>
                          </a:solidFill>
                        </a:rPr>
                        <a:t>3</a:t>
                      </a:r>
                      <a:endParaRPr lang="ru-RU" dirty="0">
                        <a:solidFill>
                          <a:schemeClr val="tx1"/>
                        </a:solidFill>
                      </a:endParaRPr>
                    </a:p>
                  </a:txBody>
                  <a:tcPr/>
                </a:tc>
                <a:tc>
                  <a:txBody>
                    <a:bodyPr/>
                    <a:lstStyle/>
                    <a:p>
                      <a:pPr algn="ctr"/>
                      <a:r>
                        <a:rPr lang="ru-RU" dirty="0" smtClean="0">
                          <a:solidFill>
                            <a:schemeClr val="tx1"/>
                          </a:solidFill>
                        </a:rPr>
                        <a:t>4</a:t>
                      </a:r>
                      <a:endParaRPr lang="ru-RU" dirty="0">
                        <a:solidFill>
                          <a:schemeClr val="tx1"/>
                        </a:solidFill>
                      </a:endParaRPr>
                    </a:p>
                  </a:txBody>
                  <a:tcPr/>
                </a:tc>
                <a:tc>
                  <a:txBody>
                    <a:bodyPr/>
                    <a:lstStyle/>
                    <a:p>
                      <a:pPr algn="ctr"/>
                      <a:r>
                        <a:rPr lang="ru-RU" dirty="0" smtClean="0">
                          <a:solidFill>
                            <a:schemeClr val="tx1"/>
                          </a:solidFill>
                        </a:rPr>
                        <a:t>5</a:t>
                      </a:r>
                      <a:endParaRPr lang="ru-RU" dirty="0">
                        <a:solidFill>
                          <a:schemeClr val="tx1"/>
                        </a:solidFill>
                      </a:endParaRPr>
                    </a:p>
                  </a:txBody>
                  <a:tcPr/>
                </a:tc>
              </a:tr>
              <a:tr h="370840">
                <a:tc>
                  <a:txBody>
                    <a:bodyPr/>
                    <a:lstStyle/>
                    <a:p>
                      <a:pPr algn="ctr"/>
                      <a:endParaRPr lang="ru-RU" dirty="0"/>
                    </a:p>
                  </a:txBody>
                  <a:tcPr/>
                </a:tc>
                <a:tc>
                  <a:txBody>
                    <a:bodyPr/>
                    <a:lstStyle/>
                    <a:p>
                      <a:pPr algn="ctr"/>
                      <a:endParaRPr lang="ru-RU" dirty="0"/>
                    </a:p>
                  </a:txBody>
                  <a:tcPr/>
                </a:tc>
                <a:tc>
                  <a:txBody>
                    <a:bodyPr/>
                    <a:lstStyle/>
                    <a:p>
                      <a:pPr algn="ctr"/>
                      <a:endParaRPr lang="ru-RU" dirty="0"/>
                    </a:p>
                  </a:txBody>
                  <a:tcPr/>
                </a:tc>
                <a:tc>
                  <a:txBody>
                    <a:bodyPr/>
                    <a:lstStyle/>
                    <a:p>
                      <a:pPr algn="ctr"/>
                      <a:endParaRPr lang="ru-RU" dirty="0"/>
                    </a:p>
                  </a:txBody>
                  <a:tcPr/>
                </a:tc>
                <a:tc>
                  <a:txBody>
                    <a:bodyPr/>
                    <a:lstStyle/>
                    <a:p>
                      <a:pPr algn="ctr"/>
                      <a:endParaRPr lang="ru-RU"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2643182"/>
            <a:ext cx="8286776"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В5. Прочитайте приведенный ниже текст, каждое положение которого пронумеровано.</a:t>
            </a: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Правовое государство - величайшее завоевание цивилизации: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Правда, идеальных правовых государств нет в мире и сегодня.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Уже несколько веков назад в ряде стран законодательная власть отделилась от исполнительной.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Обрела самостоятельность и судебная власть.</a:t>
            </a: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Определите, какие положения текста носят</a:t>
            </a: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 фактический характер</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 характер оценочных суждений</a:t>
            </a: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Запишите под номером положения букву, обозначающую его характер.</a:t>
            </a: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Получившуюся последовательность букв перенесите в бланк ответов.</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TextBox 6"/>
          <p:cNvSpPr txBox="1"/>
          <p:nvPr/>
        </p:nvSpPr>
        <p:spPr>
          <a:xfrm>
            <a:off x="285720" y="0"/>
            <a:ext cx="8858280" cy="2031325"/>
          </a:xfrm>
          <a:prstGeom prst="rect">
            <a:avLst/>
          </a:prstGeom>
          <a:noFill/>
        </p:spPr>
        <p:txBody>
          <a:bodyPr wrap="square" rtlCol="0">
            <a:spAutoFit/>
          </a:bodyPr>
          <a:lstStyle/>
          <a:p>
            <a:pPr lvl="0" fontAlgn="base">
              <a:spcBef>
                <a:spcPct val="0"/>
              </a:spcBef>
              <a:spcAft>
                <a:spcPct val="0"/>
              </a:spcAft>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В4.  Найдите в приведенном списке характеристики, присущие любому налогу.</a:t>
            </a:r>
          </a:p>
          <a:p>
            <a:pPr lvl="0" fontAlgn="base">
              <a:spcBef>
                <a:spcPct val="0"/>
              </a:spcBef>
              <a:spcAft>
                <a:spcPct val="0"/>
              </a:spcAft>
              <a:tabLst>
                <a:tab pos="53657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1714500" lvl="3" indent="-342900" eaLnBrk="0" fontAlgn="base" hangingPunct="0">
              <a:spcBef>
                <a:spcPct val="0"/>
              </a:spcBef>
              <a:spcAft>
                <a:spcPct val="0"/>
              </a:spcAft>
              <a:buFont typeface="+mj-lt"/>
              <a:buAutoNum type="arabicPeriod"/>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обязательность уплаты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1714500" lvl="3" indent="-342900" eaLnBrk="0" fontAlgn="base" hangingPunct="0">
              <a:spcBef>
                <a:spcPct val="0"/>
              </a:spcBef>
              <a:spcAft>
                <a:spcPct val="0"/>
              </a:spcAft>
              <a:buFont typeface="+mj-lt"/>
              <a:buAutoNum type="arabicPeriod"/>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безвозмездность</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1714500" lvl="3" indent="-342900" eaLnBrk="0" fontAlgn="base" hangingPunct="0">
              <a:spcBef>
                <a:spcPct val="0"/>
              </a:spcBef>
              <a:spcAft>
                <a:spcPct val="0"/>
              </a:spcAft>
              <a:buFont typeface="+mj-lt"/>
              <a:buAutoNum type="arabicPeriod"/>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пропорциональность доходу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1714500" lvl="3" indent="-342900" eaLnBrk="0" fontAlgn="base" hangingPunct="0">
              <a:spcBef>
                <a:spcPct val="0"/>
              </a:spcBef>
              <a:spcAft>
                <a:spcPct val="0"/>
              </a:spcAft>
              <a:buFont typeface="+mj-lt"/>
              <a:buAutoNum type="arabicPeriod"/>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возвратный характер</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1714500" lvl="3" indent="-342900" eaLnBrk="0" fontAlgn="base" hangingPunct="0">
              <a:spcBef>
                <a:spcPct val="0"/>
              </a:spcBef>
              <a:spcAft>
                <a:spcPct val="0"/>
              </a:spcAft>
              <a:buFont typeface="+mj-lt"/>
              <a:buAutoNum type="arabicPeriod"/>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законодательное установление</a:t>
            </a:r>
          </a:p>
          <a:p>
            <a:pPr marL="1714500" lvl="3" indent="-342900" eaLnBrk="0" fontAlgn="base" hangingPunct="0">
              <a:spcBef>
                <a:spcPct val="0"/>
              </a:spcBef>
              <a:spcAft>
                <a:spcPct val="0"/>
              </a:spcAft>
              <a:buFont typeface="+mj-lt"/>
              <a:buAutoNum type="arabicPeriod"/>
              <a:tabLst>
                <a:tab pos="536575" algn="l"/>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fontAlgn="base" hangingPunct="0">
              <a:spcBef>
                <a:spcPct val="0"/>
              </a:spcBef>
              <a:spcAft>
                <a:spcPct val="0"/>
              </a:spcAft>
              <a:tabLst>
                <a:tab pos="536575"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Обведенные цифры запишите в порядке возрастания.</a:t>
            </a:r>
          </a:p>
        </p:txBody>
      </p:sp>
      <p:graphicFrame>
        <p:nvGraphicFramePr>
          <p:cNvPr id="8" name="Содержимое 3"/>
          <p:cNvGraphicFramePr>
            <a:graphicFrameLocks/>
          </p:cNvGraphicFramePr>
          <p:nvPr/>
        </p:nvGraphicFramePr>
        <p:xfrm>
          <a:off x="6572264" y="4500570"/>
          <a:ext cx="1805928" cy="741680"/>
        </p:xfrm>
        <a:graphic>
          <a:graphicData uri="http://schemas.openxmlformats.org/drawingml/2006/table">
            <a:tbl>
              <a:tblPr firstRow="1" bandRow="1">
                <a:tableStyleId>{5C22544A-7EE6-4342-B048-85BDC9FD1C3A}</a:tableStyleId>
              </a:tblPr>
              <a:tblGrid>
                <a:gridCol w="451482"/>
                <a:gridCol w="451482"/>
                <a:gridCol w="451482"/>
                <a:gridCol w="451482"/>
              </a:tblGrid>
              <a:tr h="370840">
                <a:tc>
                  <a:txBody>
                    <a:bodyPr/>
                    <a:lstStyle/>
                    <a:p>
                      <a:pPr algn="ctr"/>
                      <a:r>
                        <a:rPr lang="ru-RU" dirty="0" smtClean="0">
                          <a:solidFill>
                            <a:schemeClr val="tx1"/>
                          </a:solidFill>
                        </a:rPr>
                        <a:t>1</a:t>
                      </a:r>
                      <a:endParaRPr lang="ru-RU" dirty="0">
                        <a:solidFill>
                          <a:schemeClr val="tx1"/>
                        </a:solidFill>
                      </a:endParaRPr>
                    </a:p>
                  </a:txBody>
                  <a:tcPr/>
                </a:tc>
                <a:tc>
                  <a:txBody>
                    <a:bodyPr/>
                    <a:lstStyle/>
                    <a:p>
                      <a:pPr algn="ctr"/>
                      <a:r>
                        <a:rPr lang="ru-RU" dirty="0" smtClean="0">
                          <a:solidFill>
                            <a:schemeClr val="tx1"/>
                          </a:solidFill>
                        </a:rPr>
                        <a:t>2</a:t>
                      </a:r>
                      <a:endParaRPr lang="ru-RU" dirty="0">
                        <a:solidFill>
                          <a:schemeClr val="tx1"/>
                        </a:solidFill>
                      </a:endParaRPr>
                    </a:p>
                  </a:txBody>
                  <a:tcPr/>
                </a:tc>
                <a:tc>
                  <a:txBody>
                    <a:bodyPr/>
                    <a:lstStyle/>
                    <a:p>
                      <a:pPr algn="ctr"/>
                      <a:r>
                        <a:rPr lang="ru-RU" dirty="0" smtClean="0">
                          <a:solidFill>
                            <a:schemeClr val="tx1"/>
                          </a:solidFill>
                        </a:rPr>
                        <a:t>3</a:t>
                      </a:r>
                      <a:endParaRPr lang="ru-RU" dirty="0">
                        <a:solidFill>
                          <a:schemeClr val="tx1"/>
                        </a:solidFill>
                      </a:endParaRPr>
                    </a:p>
                  </a:txBody>
                  <a:tcPr/>
                </a:tc>
                <a:tc>
                  <a:txBody>
                    <a:bodyPr/>
                    <a:lstStyle/>
                    <a:p>
                      <a:pPr algn="ctr"/>
                      <a:r>
                        <a:rPr lang="ru-RU" dirty="0" smtClean="0">
                          <a:solidFill>
                            <a:schemeClr val="tx1"/>
                          </a:solidFill>
                        </a:rPr>
                        <a:t>4</a:t>
                      </a:r>
                      <a:endParaRPr lang="ru-RU" dirty="0">
                        <a:solidFill>
                          <a:schemeClr val="tx1"/>
                        </a:solidFill>
                      </a:endParaRPr>
                    </a:p>
                  </a:txBody>
                  <a:tcPr/>
                </a:tc>
              </a:tr>
              <a:tr h="370840">
                <a:tc>
                  <a:txBody>
                    <a:bodyPr/>
                    <a:lstStyle/>
                    <a:p>
                      <a:pPr algn="ctr"/>
                      <a:endParaRPr lang="ru-RU" dirty="0"/>
                    </a:p>
                  </a:txBody>
                  <a:tcPr/>
                </a:tc>
                <a:tc>
                  <a:txBody>
                    <a:bodyPr/>
                    <a:lstStyle/>
                    <a:p>
                      <a:pPr algn="ctr"/>
                      <a:endParaRPr lang="ru-RU"/>
                    </a:p>
                  </a:txBody>
                  <a:tcPr/>
                </a:tc>
                <a:tc>
                  <a:txBody>
                    <a:bodyPr/>
                    <a:lstStyle/>
                    <a:p>
                      <a:pPr algn="ctr"/>
                      <a:endParaRPr lang="ru-RU"/>
                    </a:p>
                  </a:txBody>
                  <a:tcPr/>
                </a:tc>
                <a:tc>
                  <a:txBody>
                    <a:bodyPr/>
                    <a:lstStyle/>
                    <a:p>
                      <a:pPr algn="ctr"/>
                      <a:endParaRPr lang="ru-RU" dirty="0"/>
                    </a:p>
                  </a:txBody>
                  <a:tcPr/>
                </a:tc>
              </a:tr>
            </a:tbl>
          </a:graphicData>
        </a:graphic>
      </p:graphicFrame>
      <p:graphicFrame>
        <p:nvGraphicFramePr>
          <p:cNvPr id="5" name="Содержимое 3"/>
          <p:cNvGraphicFramePr>
            <a:graphicFrameLocks/>
          </p:cNvGraphicFramePr>
          <p:nvPr/>
        </p:nvGraphicFramePr>
        <p:xfrm>
          <a:off x="6286512" y="500042"/>
          <a:ext cx="1805930" cy="370840"/>
        </p:xfrm>
        <a:graphic>
          <a:graphicData uri="http://schemas.openxmlformats.org/drawingml/2006/table">
            <a:tbl>
              <a:tblPr firstRow="1" bandRow="1">
                <a:tableStyleId>{5C22544A-7EE6-4342-B048-85BDC9FD1C3A}</a:tableStyleId>
              </a:tblPr>
              <a:tblGrid>
                <a:gridCol w="361186"/>
                <a:gridCol w="361186"/>
                <a:gridCol w="361186"/>
                <a:gridCol w="361186"/>
                <a:gridCol w="361186"/>
              </a:tblGrid>
              <a:tr h="370840">
                <a:tc>
                  <a:txBody>
                    <a:bodyPr/>
                    <a:lstStyle/>
                    <a:p>
                      <a:pPr algn="ctr"/>
                      <a:endParaRPr lang="ru-RU" dirty="0"/>
                    </a:p>
                  </a:txBody>
                  <a:tcPr/>
                </a:tc>
                <a:tc>
                  <a:txBody>
                    <a:bodyPr/>
                    <a:lstStyle/>
                    <a:p>
                      <a:pPr algn="ctr"/>
                      <a:endParaRPr lang="ru-RU"/>
                    </a:p>
                  </a:txBody>
                  <a:tcPr/>
                </a:tc>
                <a:tc>
                  <a:txBody>
                    <a:bodyPr/>
                    <a:lstStyle/>
                    <a:p>
                      <a:pPr algn="ctr"/>
                      <a:endParaRPr lang="ru-RU"/>
                    </a:p>
                  </a:txBody>
                  <a:tcPr/>
                </a:tc>
                <a:tc>
                  <a:txBody>
                    <a:bodyPr/>
                    <a:lstStyle/>
                    <a:p>
                      <a:pPr algn="ctr"/>
                      <a:endParaRPr lang="ru-RU" dirty="0"/>
                    </a:p>
                  </a:txBody>
                  <a:tcPr/>
                </a:tc>
                <a:tc>
                  <a:txBody>
                    <a:bodyPr/>
                    <a:lstStyle/>
                    <a:p>
                      <a:pPr algn="ctr"/>
                      <a:endParaRPr lang="ru-RU"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14282" y="0"/>
            <a:ext cx="8929718" cy="61401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defTabSz="914400" rtl="0" eaLnBrk="1" fontAlgn="base" latinLnBrk="0" hangingPunct="1">
              <a:lnSpc>
                <a:spcPct val="100000"/>
              </a:lnSpc>
              <a:spcBef>
                <a:spcPct val="0"/>
              </a:spcBef>
              <a:spcAft>
                <a:spcPct val="0"/>
              </a:spcAft>
              <a:buClrTx/>
              <a:buSzTx/>
              <a:buFontTx/>
              <a:buNone/>
              <a:tabLst>
                <a:tab pos="2882900"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В6.   Прочитайте приведенный ниже текст, в котором пропущен ряд слов.</a:t>
            </a:r>
          </a:p>
          <a:p>
            <a:pPr marL="0" marR="0" lvl="0" indent="358775" defTabSz="914400" rtl="0" eaLnBrk="1" fontAlgn="base" latinLnBrk="0" hangingPunct="1">
              <a:lnSpc>
                <a:spcPct val="100000"/>
              </a:lnSpc>
              <a:spcBef>
                <a:spcPct val="0"/>
              </a:spcBef>
              <a:spcAft>
                <a:spcPct val="0"/>
              </a:spcAft>
              <a:buClrTx/>
              <a:buSzTx/>
              <a:buFontTx/>
              <a:buNone/>
              <a:tabLst>
                <a:tab pos="2882900" algn="l"/>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358775" defTabSz="914400" rtl="0" eaLnBrk="0" fontAlgn="base" latinLnBrk="0" hangingPunct="0">
              <a:lnSpc>
                <a:spcPct val="150000"/>
              </a:lnSpc>
              <a:spcBef>
                <a:spcPct val="0"/>
              </a:spcBef>
              <a:spcAft>
                <a:spcPct val="0"/>
              </a:spcAft>
              <a:buClrTx/>
              <a:buSzTx/>
              <a:buFontTx/>
              <a:buNone/>
              <a:tabLst>
                <a:tab pos="2882900"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«Конституция РФ заложила фундамент новой общественно-политической системы. В соответствии с ней Российское государство является демократическим, федеративным, правовым. Декларируется </a:t>
            </a:r>
            <a:r>
              <a:rPr lang="ru-RU" sz="1200" b="1" dirty="0" smtClean="0">
                <a:latin typeface="Century Schoolbook" pitchFamily="18" charset="0"/>
                <a:ea typeface="Times New Roman" pitchFamily="18" charset="0"/>
                <a:cs typeface="Century Schoolbook" pitchFamily="18" charset="0"/>
              </a:rPr>
              <a:t>ре</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альное</a:t>
            </a:r>
            <a:r>
              <a:rPr kumimoji="0" lang="ru-RU" sz="1200" b="1" i="0" u="sng"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(1), частная</a:t>
            </a:r>
            <a:r>
              <a:rPr kumimoji="0" lang="ru-RU" sz="1200" b="1" i="0" u="sng"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(2) находится</a:t>
            </a:r>
            <a:r>
              <a:rPr kumimoji="0" lang="ru-RU" sz="1200" b="1" i="0" u="none" strike="noStrike" cap="none" normalizeH="0" dirty="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под защитой государства наряду с государственной, муниципальной другими видами собственности.   Закреплен принцип разделения</a:t>
            </a:r>
            <a:r>
              <a:rPr lang="ru-RU" sz="1200" u="sng" dirty="0">
                <a:latin typeface="Arial" pitchFamily="34" charset="0"/>
                <a:ea typeface="Times New Roman" pitchFamily="18" charset="0"/>
                <a:cs typeface="Century Schoolbook" pitchFamily="18" charset="0"/>
              </a:rPr>
              <a:t> </a:t>
            </a:r>
            <a:r>
              <a:rPr lang="ru-RU" sz="1200" u="sng" dirty="0" smtClean="0">
                <a:latin typeface="Arial" pitchFamily="34"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(3). Положения статей главы 1 составляют основну</a:t>
            </a:r>
            <a:r>
              <a:rPr lang="ru-RU" sz="1200" b="1" dirty="0" smtClean="0">
                <a:latin typeface="Century Schoolbook" pitchFamily="18" charset="0"/>
                <a:ea typeface="Times New Roman" pitchFamily="18" charset="0"/>
                <a:cs typeface="Century Schoolbook" pitchFamily="18" charset="0"/>
              </a:rPr>
              <a:t>ю</a:t>
            </a:r>
            <a:r>
              <a:rPr lang="ru-RU" sz="1200" dirty="0">
                <a:latin typeface="Arial" pitchFamily="34"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характеристику российского</a:t>
            </a:r>
            <a:r>
              <a:rPr kumimoji="0" lang="ru-RU" sz="1200" b="1" i="0" u="sng"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(4). В ней закреплено </a:t>
            </a:r>
            <a:r>
              <a:rPr lang="ru-RU" sz="1200" b="1" dirty="0" smtClean="0">
                <a:latin typeface="Century Schoolbook" pitchFamily="18" charset="0"/>
                <a:ea typeface="Times New Roman" pitchFamily="18" charset="0"/>
                <a:cs typeface="Century Schoolbook" pitchFamily="18" charset="0"/>
              </a:rPr>
              <a:t>по</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ложение, согласно которому единственным источником власти и </a:t>
            </a:r>
            <a:r>
              <a:rPr lang="ru-RU" sz="1200" b="1" dirty="0" smtClean="0">
                <a:latin typeface="Century Schoolbook" pitchFamily="18" charset="0"/>
                <a:ea typeface="Times New Roman" pitchFamily="18" charset="0"/>
                <a:cs typeface="Century Schoolbook" pitchFamily="18" charset="0"/>
              </a:rPr>
              <a:t>носи</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телем суверенитета страны является </a:t>
            </a:r>
            <a:r>
              <a:rPr kumimoji="0" lang="ru-RU" sz="1200" b="1" i="0" u="sng" strike="noStrike" cap="none" normalizeH="0" dirty="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200" b="1" i="0" u="none" strike="noStrike" cap="none" normalizeH="0" dirty="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(5) России. Глава2 Основного закона России закрепляет права и </a:t>
            </a:r>
            <a:r>
              <a:rPr lang="ru-RU" sz="1200" b="1" dirty="0">
                <a:latin typeface="Century Schoolbook" pitchFamily="18" charset="0"/>
                <a:ea typeface="Times New Roman" pitchFamily="18" charset="0"/>
                <a:cs typeface="Century Schoolbook" pitchFamily="18" charset="0"/>
              </a:rPr>
              <a:t>обязанности </a:t>
            </a:r>
            <a:r>
              <a:rPr lang="ru-RU" sz="1200" b="1" u="sng" dirty="0">
                <a:latin typeface="Century Schoolbook" pitchFamily="18" charset="0"/>
                <a:ea typeface="Times New Roman" pitchFamily="18" charset="0"/>
                <a:cs typeface="Century Schoolbook" pitchFamily="18" charset="0"/>
              </a:rPr>
              <a:t>                          </a:t>
            </a:r>
            <a:r>
              <a:rPr lang="ru-RU" sz="1200" b="1" dirty="0">
                <a:latin typeface="Century Schoolbook" pitchFamily="18" charset="0"/>
                <a:ea typeface="Times New Roman" pitchFamily="18" charset="0"/>
                <a:cs typeface="Century Schoolbook" pitchFamily="18" charset="0"/>
              </a:rPr>
              <a:t> (6) и гражданина</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Непосредственно свою власть </a:t>
            </a:r>
            <a:r>
              <a:rPr lang="ru-RU" sz="1200" b="1" i="1" dirty="0">
                <a:latin typeface="Century Schoolbook" pitchFamily="18" charset="0"/>
                <a:ea typeface="Times New Roman" pitchFamily="18" charset="0"/>
                <a:cs typeface="Century Schoolbook" pitchFamily="18" charset="0"/>
              </a:rPr>
              <a:t> </a:t>
            </a:r>
            <a:r>
              <a:rPr lang="ru-RU" sz="1200" b="1" dirty="0" smtClean="0">
                <a:latin typeface="Century Schoolbook" pitchFamily="18" charset="0"/>
                <a:ea typeface="Times New Roman" pitchFamily="18" charset="0"/>
                <a:cs typeface="Century Schoolbook" pitchFamily="18" charset="0"/>
              </a:rPr>
              <a:t>на</a:t>
            </a:r>
            <a:r>
              <a:rPr kumimoji="0" lang="ru-RU" sz="1200" b="1"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ро</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д осуществляет с помощью свободного волеизъявления, участвуя</a:t>
            </a:r>
            <a:r>
              <a:rPr kumimoji="0" lang="ru-RU" sz="1200" b="1" i="0" u="none" strike="noStrike" cap="none" normalizeH="0" dirty="0" smtClean="0">
                <a:ln>
                  <a:noFill/>
                </a:ln>
                <a:solidFill>
                  <a:schemeClr val="tx1"/>
                </a:solidFill>
                <a:effectLst/>
                <a:latin typeface="Century Schoolbook" pitchFamily="18" charset="0"/>
                <a:ea typeface="Times New Roman" pitchFamily="18" charset="0"/>
                <a:cs typeface="Century Schoolbook" pitchFamily="18" charset="0"/>
              </a:rPr>
              <a:t> в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выборах</a:t>
            </a:r>
            <a:r>
              <a:rPr kumimoji="0" lang="ru-RU" sz="1200" b="1" i="0" u="none" strike="noStrike" cap="none" normalizeH="0" dirty="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органов власти и в</a:t>
            </a:r>
            <a:r>
              <a:rPr lang="ru-RU" sz="1200" b="1" u="sng" dirty="0">
                <a:latin typeface="Century Schoolbook" pitchFamily="18" charset="0"/>
                <a:ea typeface="Times New Roman" pitchFamily="18" charset="0"/>
                <a:cs typeface="Century Schoolbook" pitchFamily="18" charset="0"/>
              </a:rPr>
              <a:t> </a:t>
            </a:r>
            <a:r>
              <a:rPr lang="ru-RU" sz="1200" b="1" u="sng" dirty="0" smtClean="0">
                <a:latin typeface="Century Schoolbook" pitchFamily="18"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.(7)».</a:t>
            </a:r>
          </a:p>
          <a:p>
            <a:pPr marL="0" marR="0" lvl="0" indent="358775" defTabSz="914400" rtl="0" eaLnBrk="0" fontAlgn="base" latinLnBrk="0" hangingPunct="0">
              <a:lnSpc>
                <a:spcPct val="150000"/>
              </a:lnSpc>
              <a:spcBef>
                <a:spcPct val="0"/>
              </a:spcBef>
              <a:spcAft>
                <a:spcPct val="0"/>
              </a:spcAft>
              <a:buClrTx/>
              <a:buSzTx/>
              <a:buFontTx/>
              <a:buNone/>
              <a:tabLst>
                <a:tab pos="2882900"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Выберите из предлагаемого списка слова, которые необходимо вставить на место пробелов. Слова в списке даны в именительном падеже Помните, что в списке слов больше, чем вам потребуется для заполнения пробелов.</a:t>
            </a:r>
            <a:endParaRPr kumimoji="0" lang="ru-RU" sz="1200" b="0" i="0" u="none" strike="noStrike" cap="none" normalizeH="0" baseline="0" dirty="0" smtClean="0">
              <a:ln>
                <a:noFill/>
              </a:ln>
              <a:solidFill>
                <a:schemeClr val="tx1"/>
              </a:solidFill>
              <a:effectLst/>
              <a:latin typeface="Arial" pitchFamily="34" charset="0"/>
            </a:endParaRPr>
          </a:p>
          <a:p>
            <a:pPr marL="0" marR="0" lvl="0" indent="358775" defTabSz="914400" rtl="0" eaLnBrk="0" fontAlgn="base" latinLnBrk="0" hangingPunct="0">
              <a:lnSpc>
                <a:spcPct val="150000"/>
              </a:lnSpc>
              <a:spcBef>
                <a:spcPct val="0"/>
              </a:spcBef>
              <a:spcAft>
                <a:spcPct val="0"/>
              </a:spcAft>
              <a:buClrTx/>
              <a:buSzTx/>
              <a:buFontTx/>
              <a:buNone/>
              <a:tabLst>
                <a:tab pos="2882900"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Выбирайте последовательно одно слово за другим, мысленно заполняя словами каждый пробел.</a:t>
            </a:r>
          </a:p>
          <a:p>
            <a:pPr lvl="3" indent="358775" eaLnBrk="0" fontAlgn="base" hangingPunct="0">
              <a:spcBef>
                <a:spcPct val="0"/>
              </a:spcBef>
              <a:spcAft>
                <a:spcPct val="0"/>
              </a:spcAft>
              <a:tabLst>
                <a:tab pos="2882900" algn="l"/>
              </a:tabLst>
            </a:pPr>
            <a:r>
              <a:rPr kumimoji="0" lang="ru-RU" sz="105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А)народовластие                              Е) парламент </a:t>
            </a:r>
          </a:p>
          <a:p>
            <a:pPr lvl="3" indent="358775" eaLnBrk="0" fontAlgn="base" hangingPunct="0">
              <a:spcBef>
                <a:spcPct val="0"/>
              </a:spcBef>
              <a:spcAft>
                <a:spcPct val="0"/>
              </a:spcAft>
              <a:tabLst>
                <a:tab pos="2882900" algn="l"/>
              </a:tabLst>
            </a:pPr>
            <a:r>
              <a:rPr lang="ru-RU" sz="1050" b="1" dirty="0" smtClean="0">
                <a:latin typeface="Century Schoolbook" pitchFamily="18" charset="0"/>
                <a:ea typeface="Times New Roman" pitchFamily="18" charset="0"/>
                <a:cs typeface="Century Schoolbook" pitchFamily="18" charset="0"/>
              </a:rPr>
              <a:t>Б </a:t>
            </a:r>
            <a:r>
              <a:rPr kumimoji="0" lang="ru-RU" sz="105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собственность </a:t>
            </a:r>
            <a:r>
              <a:rPr lang="ru-RU" sz="1050" b="1" dirty="0" smtClean="0">
                <a:latin typeface="Century Schoolbook" pitchFamily="18" charset="0"/>
                <a:ea typeface="Times New Roman" pitchFamily="18" charset="0"/>
                <a:cs typeface="Century Schoolbook" pitchFamily="18" charset="0"/>
              </a:rPr>
              <a:t>                           </a:t>
            </a:r>
            <a:r>
              <a:rPr kumimoji="0" lang="ru-RU" sz="105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Ж) человек</a:t>
            </a:r>
            <a:r>
              <a:rPr lang="ru-RU" sz="1050" b="1" dirty="0" smtClean="0">
                <a:latin typeface="Century Schoolbook" pitchFamily="18" charset="0"/>
                <a:ea typeface="Times New Roman" pitchFamily="18" charset="0"/>
                <a:cs typeface="Century Schoolbook" pitchFamily="18" charset="0"/>
              </a:rPr>
              <a:t> </a:t>
            </a:r>
          </a:p>
          <a:p>
            <a:pPr lvl="3" indent="358775" eaLnBrk="0" fontAlgn="base" hangingPunct="0">
              <a:spcBef>
                <a:spcPct val="0"/>
              </a:spcBef>
              <a:spcAft>
                <a:spcPct val="0"/>
              </a:spcAft>
              <a:tabLst>
                <a:tab pos="2882900" algn="l"/>
              </a:tabLst>
            </a:pPr>
            <a:r>
              <a:rPr lang="ru-RU" sz="1050" b="1" dirty="0" smtClean="0">
                <a:latin typeface="Century Schoolbook" pitchFamily="18" charset="0"/>
                <a:ea typeface="Times New Roman" pitchFamily="18" charset="0"/>
                <a:cs typeface="Century Schoolbook" pitchFamily="18" charset="0"/>
              </a:rPr>
              <a:t>В</a:t>
            </a:r>
            <a:r>
              <a:rPr kumimoji="0" lang="ru-RU" sz="105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)инициатива                                   </a:t>
            </a:r>
            <a:r>
              <a:rPr lang="ru-RU" sz="1050" b="1" dirty="0" smtClean="0">
                <a:latin typeface="Century Schoolbook" pitchFamily="18" charset="0"/>
                <a:ea typeface="Times New Roman" pitchFamily="18" charset="0"/>
                <a:cs typeface="Century Schoolbook" pitchFamily="18" charset="0"/>
              </a:rPr>
              <a:t>З</a:t>
            </a:r>
            <a:r>
              <a:rPr kumimoji="0" lang="ru-RU" sz="105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народ </a:t>
            </a:r>
          </a:p>
          <a:p>
            <a:pPr lvl="3" indent="358775" eaLnBrk="0" fontAlgn="base" hangingPunct="0">
              <a:spcBef>
                <a:spcPct val="0"/>
              </a:spcBef>
              <a:spcAft>
                <a:spcPct val="0"/>
              </a:spcAft>
              <a:tabLst>
                <a:tab pos="2882900" algn="l"/>
              </a:tabLst>
            </a:pPr>
            <a:r>
              <a:rPr kumimoji="0" lang="ru-RU" sz="105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Г) власть                                             И) референдум </a:t>
            </a:r>
          </a:p>
          <a:p>
            <a:pPr lvl="3" indent="358775" eaLnBrk="0" fontAlgn="base" hangingPunct="0">
              <a:spcBef>
                <a:spcPct val="0"/>
              </a:spcBef>
              <a:spcAft>
                <a:spcPct val="0"/>
              </a:spcAft>
              <a:tabLst>
                <a:tab pos="2882900" algn="l"/>
              </a:tabLst>
            </a:pPr>
            <a:r>
              <a:rPr kumimoji="0" lang="ru-RU" sz="105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Д) государство                                   К) общество</a:t>
            </a:r>
            <a:endParaRPr kumimoji="0" lang="ru-RU" sz="1050" b="0" i="0" u="none" strike="noStrike" cap="none" normalizeH="0" baseline="0" dirty="0" smtClean="0">
              <a:ln>
                <a:noFill/>
              </a:ln>
              <a:solidFill>
                <a:schemeClr val="tx1"/>
              </a:solidFill>
              <a:effectLst/>
              <a:latin typeface="Arial" pitchFamily="34" charset="0"/>
            </a:endParaRPr>
          </a:p>
          <a:p>
            <a:pPr marL="0" marR="0" lvl="0" indent="358775" defTabSz="914400" rtl="0" eaLnBrk="0" fontAlgn="base" latinLnBrk="0" hangingPunct="0">
              <a:lnSpc>
                <a:spcPct val="150000"/>
              </a:lnSpc>
              <a:spcBef>
                <a:spcPct val="0"/>
              </a:spcBef>
              <a:spcAft>
                <a:spcPct val="0"/>
              </a:spcAft>
              <a:buClrTx/>
              <a:buSzTx/>
              <a:buFontTx/>
              <a:buNone/>
              <a:tabLst>
                <a:tab pos="2882900" algn="l"/>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Обратите внимание на то, что пробелы пронумерованы. В данной ниже таблице указаны номера пробелов. Запишите под каждым номером букву обозначающую в списке выбранное вами слово.</a:t>
            </a:r>
            <a:endParaRPr kumimoji="0" lang="ru-RU" sz="1200" b="0" i="0" u="none" strike="noStrike" cap="none" normalizeH="0" baseline="0" dirty="0" smtClean="0">
              <a:ln>
                <a:noFill/>
              </a:ln>
              <a:solidFill>
                <a:schemeClr val="tx1"/>
              </a:solidFill>
              <a:effectLst/>
              <a:latin typeface="Arial" pitchFamily="34" charset="0"/>
            </a:endParaRPr>
          </a:p>
          <a:p>
            <a:pPr marL="0" marR="0" lvl="0" indent="358775" defTabSz="914400" rtl="0" eaLnBrk="0" fontAlgn="base" latinLnBrk="0" hangingPunct="0">
              <a:lnSpc>
                <a:spcPct val="150000"/>
              </a:lnSpc>
              <a:spcBef>
                <a:spcPct val="0"/>
              </a:spcBef>
              <a:spcAft>
                <a:spcPct val="0"/>
              </a:spcAft>
              <a:buClrTx/>
              <a:buSzTx/>
              <a:buFontTx/>
              <a:buNone/>
              <a:tabLst>
                <a:tab pos="2882900" algn="l"/>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Получившуюся последовательность букв перенесите в бланк ответов.</a:t>
            </a:r>
            <a:endParaRPr kumimoji="0" lang="ru-RU" sz="1200" b="0" i="0" u="none" strike="noStrike" cap="none" normalizeH="0" baseline="0" dirty="0" smtClean="0">
              <a:ln>
                <a:noFill/>
              </a:ln>
              <a:solidFill>
                <a:schemeClr val="tx1"/>
              </a:solidFill>
              <a:effectLst/>
              <a:latin typeface="Arial" pitchFamily="34" charset="0"/>
            </a:endParaRPr>
          </a:p>
        </p:txBody>
      </p:sp>
      <p:graphicFrame>
        <p:nvGraphicFramePr>
          <p:cNvPr id="6" name="Содержимое 3"/>
          <p:cNvGraphicFramePr>
            <a:graphicFrameLocks/>
          </p:cNvGraphicFramePr>
          <p:nvPr/>
        </p:nvGraphicFramePr>
        <p:xfrm>
          <a:off x="6357950" y="5857892"/>
          <a:ext cx="2257409" cy="741680"/>
        </p:xfrm>
        <a:graphic>
          <a:graphicData uri="http://schemas.openxmlformats.org/drawingml/2006/table">
            <a:tbl>
              <a:tblPr firstRow="1" bandRow="1">
                <a:tableStyleId>{5C22544A-7EE6-4342-B048-85BDC9FD1C3A}</a:tableStyleId>
              </a:tblPr>
              <a:tblGrid>
                <a:gridCol w="322487"/>
                <a:gridCol w="322487"/>
                <a:gridCol w="322487"/>
                <a:gridCol w="322487"/>
                <a:gridCol w="322487"/>
                <a:gridCol w="322487"/>
                <a:gridCol w="322487"/>
              </a:tblGrid>
              <a:tr h="370840">
                <a:tc>
                  <a:txBody>
                    <a:bodyPr/>
                    <a:lstStyle/>
                    <a:p>
                      <a:pPr algn="ctr"/>
                      <a:r>
                        <a:rPr lang="ru-RU" dirty="0" smtClean="0">
                          <a:solidFill>
                            <a:schemeClr val="tx1"/>
                          </a:solidFill>
                        </a:rPr>
                        <a:t>1</a:t>
                      </a:r>
                      <a:endParaRPr lang="ru-RU" dirty="0">
                        <a:solidFill>
                          <a:schemeClr val="tx1"/>
                        </a:solidFill>
                      </a:endParaRPr>
                    </a:p>
                  </a:txBody>
                  <a:tcPr/>
                </a:tc>
                <a:tc>
                  <a:txBody>
                    <a:bodyPr/>
                    <a:lstStyle/>
                    <a:p>
                      <a:pPr algn="ctr"/>
                      <a:r>
                        <a:rPr lang="ru-RU" dirty="0" smtClean="0">
                          <a:solidFill>
                            <a:schemeClr val="tx1"/>
                          </a:solidFill>
                        </a:rPr>
                        <a:t>2</a:t>
                      </a:r>
                      <a:endParaRPr lang="ru-RU" dirty="0">
                        <a:solidFill>
                          <a:schemeClr val="tx1"/>
                        </a:solidFill>
                      </a:endParaRPr>
                    </a:p>
                  </a:txBody>
                  <a:tcPr/>
                </a:tc>
                <a:tc>
                  <a:txBody>
                    <a:bodyPr/>
                    <a:lstStyle/>
                    <a:p>
                      <a:pPr algn="ctr"/>
                      <a:r>
                        <a:rPr lang="ru-RU" dirty="0" smtClean="0">
                          <a:solidFill>
                            <a:schemeClr val="tx1"/>
                          </a:solidFill>
                        </a:rPr>
                        <a:t>3</a:t>
                      </a:r>
                      <a:endParaRPr lang="ru-RU" dirty="0">
                        <a:solidFill>
                          <a:schemeClr val="tx1"/>
                        </a:solidFill>
                      </a:endParaRPr>
                    </a:p>
                  </a:txBody>
                  <a:tcPr/>
                </a:tc>
                <a:tc>
                  <a:txBody>
                    <a:bodyPr/>
                    <a:lstStyle/>
                    <a:p>
                      <a:pPr algn="ctr"/>
                      <a:r>
                        <a:rPr lang="ru-RU" dirty="0" smtClean="0">
                          <a:solidFill>
                            <a:schemeClr val="tx1"/>
                          </a:solidFill>
                        </a:rPr>
                        <a:t>4</a:t>
                      </a:r>
                      <a:endParaRPr lang="ru-RU" dirty="0">
                        <a:solidFill>
                          <a:schemeClr val="tx1"/>
                        </a:solidFill>
                      </a:endParaRPr>
                    </a:p>
                  </a:txBody>
                  <a:tcPr/>
                </a:tc>
                <a:tc>
                  <a:txBody>
                    <a:bodyPr/>
                    <a:lstStyle/>
                    <a:p>
                      <a:pPr algn="ctr"/>
                      <a:r>
                        <a:rPr lang="ru-RU" dirty="0" smtClean="0">
                          <a:solidFill>
                            <a:schemeClr val="tx1"/>
                          </a:solidFill>
                        </a:rPr>
                        <a:t>5</a:t>
                      </a:r>
                      <a:endParaRPr lang="ru-RU" dirty="0">
                        <a:solidFill>
                          <a:schemeClr val="tx1"/>
                        </a:solidFill>
                      </a:endParaRPr>
                    </a:p>
                  </a:txBody>
                  <a:tcPr/>
                </a:tc>
                <a:tc>
                  <a:txBody>
                    <a:bodyPr/>
                    <a:lstStyle/>
                    <a:p>
                      <a:pPr algn="ctr"/>
                      <a:r>
                        <a:rPr lang="ru-RU" dirty="0" smtClean="0">
                          <a:solidFill>
                            <a:schemeClr val="tx1"/>
                          </a:solidFill>
                        </a:rPr>
                        <a:t>6</a:t>
                      </a:r>
                      <a:endParaRPr lang="ru-RU" dirty="0">
                        <a:solidFill>
                          <a:schemeClr val="tx1"/>
                        </a:solidFill>
                      </a:endParaRPr>
                    </a:p>
                  </a:txBody>
                  <a:tcPr/>
                </a:tc>
                <a:tc>
                  <a:txBody>
                    <a:bodyPr/>
                    <a:lstStyle/>
                    <a:p>
                      <a:pPr algn="ctr"/>
                      <a:r>
                        <a:rPr lang="ru-RU" dirty="0" smtClean="0">
                          <a:solidFill>
                            <a:schemeClr val="tx1"/>
                          </a:solidFill>
                        </a:rPr>
                        <a:t>7</a:t>
                      </a:r>
                      <a:endParaRPr lang="ru-RU" dirty="0">
                        <a:solidFill>
                          <a:schemeClr val="tx1"/>
                        </a:solidFill>
                      </a:endParaRPr>
                    </a:p>
                  </a:txBody>
                  <a:tcPr/>
                </a:tc>
              </a:tr>
              <a:tr h="370840">
                <a:tc>
                  <a:txBody>
                    <a:bodyPr/>
                    <a:lstStyle/>
                    <a:p>
                      <a:pPr algn="ctr"/>
                      <a:endParaRPr lang="ru-RU" dirty="0"/>
                    </a:p>
                  </a:txBody>
                  <a:tcPr/>
                </a:tc>
                <a:tc>
                  <a:txBody>
                    <a:bodyPr/>
                    <a:lstStyle/>
                    <a:p>
                      <a:pPr algn="ctr"/>
                      <a:endParaRPr lang="ru-RU"/>
                    </a:p>
                  </a:txBody>
                  <a:tcPr/>
                </a:tc>
                <a:tc>
                  <a:txBody>
                    <a:bodyPr/>
                    <a:lstStyle/>
                    <a:p>
                      <a:pPr algn="ctr"/>
                      <a:endParaRPr lang="ru-RU"/>
                    </a:p>
                  </a:txBody>
                  <a:tcPr/>
                </a:tc>
                <a:tc>
                  <a:txBody>
                    <a:bodyPr/>
                    <a:lstStyle/>
                    <a:p>
                      <a:pPr algn="ctr"/>
                      <a:endParaRPr lang="ru-RU"/>
                    </a:p>
                  </a:txBody>
                  <a:tcPr/>
                </a:tc>
                <a:tc>
                  <a:txBody>
                    <a:bodyPr/>
                    <a:lstStyle/>
                    <a:p>
                      <a:pPr algn="ctr"/>
                      <a:endParaRPr lang="ru-RU" dirty="0"/>
                    </a:p>
                  </a:txBody>
                  <a:tcPr/>
                </a:tc>
                <a:tc>
                  <a:txBody>
                    <a:bodyPr/>
                    <a:lstStyle/>
                    <a:p>
                      <a:pPr algn="ctr"/>
                      <a:endParaRPr lang="ru-RU" dirty="0"/>
                    </a:p>
                  </a:txBody>
                  <a:tcPr/>
                </a:tc>
                <a:tc>
                  <a:txBody>
                    <a:bodyPr/>
                    <a:lstStyle/>
                    <a:p>
                      <a:pPr algn="ctr"/>
                      <a:endParaRPr lang="ru-RU"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214282" y="428604"/>
            <a:ext cx="8929718" cy="58759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74650" defTabSz="914400" rtl="0" eaLnBrk="1" fontAlgn="base" latinLnBrk="0" hangingPunct="1">
              <a:lnSpc>
                <a:spcPct val="150000"/>
              </a:lnSpc>
              <a:spcBef>
                <a:spcPct val="0"/>
              </a:spcBef>
              <a:spcAft>
                <a:spcPct val="0"/>
              </a:spcAft>
              <a:buClrTx/>
              <a:buSzTx/>
              <a:buFontTx/>
              <a:buNone/>
              <a:tabLst/>
            </a:pPr>
            <a:r>
              <a:rPr kumimoji="0" lang="ru-RU" sz="1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Прочитайте текст и выполните задания </a:t>
            </a:r>
            <a:r>
              <a:rPr kumimoji="0" lang="ru-RU" sz="1200" b="1" i="0" u="none" strike="noStrike" cap="none" normalizeH="0" baseline="0" dirty="0" smtClean="0">
                <a:ln>
                  <a:noFill/>
                </a:ln>
                <a:solidFill>
                  <a:srgbClr val="FF0000"/>
                </a:solidFill>
                <a:effectLst/>
                <a:latin typeface="Century Schoolbook" pitchFamily="18" charset="0"/>
                <a:ea typeface="Times New Roman" pitchFamily="18" charset="0"/>
                <a:cs typeface="Century Schoolbook" pitchFamily="18" charset="0"/>
              </a:rPr>
              <a:t>С1—С4.</a:t>
            </a:r>
            <a:endParaRPr kumimoji="0" lang="ru-RU" sz="1200" b="0" i="0" u="none" strike="noStrike" cap="none" normalizeH="0" baseline="0" dirty="0" smtClean="0">
              <a:ln>
                <a:noFill/>
              </a:ln>
              <a:solidFill>
                <a:srgbClr val="FF0000"/>
              </a:solidFill>
              <a:effectLst/>
              <a:latin typeface="Arial" pitchFamily="34" charset="0"/>
            </a:endParaRPr>
          </a:p>
          <a:p>
            <a:pPr marL="0" marR="0" lvl="0" indent="374650"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rgbClr val="FF0000"/>
                </a:solidFill>
                <a:effectLst/>
                <a:latin typeface="Century Schoolbook" pitchFamily="18" charset="0"/>
                <a:ea typeface="Times New Roman" pitchFamily="18" charset="0"/>
                <a:cs typeface="Century Schoolbook" pitchFamily="18" charset="0"/>
              </a:rPr>
              <a:t>Принадлежность к группе</a:t>
            </a:r>
            <a:endParaRPr kumimoji="0" lang="ru-RU" sz="1200" b="0" i="0" u="none" strike="noStrike" cap="none" normalizeH="0" baseline="0" dirty="0" smtClean="0">
              <a:ln>
                <a:noFill/>
              </a:ln>
              <a:solidFill>
                <a:srgbClr val="FF0000"/>
              </a:solidFill>
              <a:effectLst/>
              <a:latin typeface="Arial" pitchFamily="34" charset="0"/>
            </a:endParaRPr>
          </a:p>
          <a:p>
            <a:pPr marL="0" marR="0" lvl="0" indent="358775"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 социальной психологии под группой понимается двое или более индивидов, имеющих </a:t>
            </a:r>
            <a:r>
              <a:rPr kumimoji="0" lang="ru-RU" sz="1200" b="1" i="0" u="none" strike="noStrike" cap="none" normalizeH="0" baseline="0" dirty="0" smtClean="0">
                <a:ln>
                  <a:noFill/>
                </a:ln>
                <a:solidFill>
                  <a:srgbClr val="FF0000"/>
                </a:solidFill>
                <a:effectLst/>
                <a:latin typeface="Century Schoolbook" pitchFamily="18" charset="0"/>
                <a:ea typeface="Times New Roman" pitchFamily="18" charset="0"/>
                <a:cs typeface="Century Schoolbook" pitchFamily="18" charset="0"/>
              </a:rPr>
              <a:t>общие цели и устойчивые отношения,</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а также в определенной степени </a:t>
            </a:r>
            <a:r>
              <a:rPr kumimoji="0" lang="ru-RU" sz="1200" b="1" i="0" u="none" strike="noStrike" cap="none" normalizeH="0" baseline="0" dirty="0" smtClean="0">
                <a:ln>
                  <a:noFill/>
                </a:ln>
                <a:solidFill>
                  <a:srgbClr val="FF0000"/>
                </a:solidFill>
                <a:effectLst/>
                <a:latin typeface="Century Schoolbook" pitchFamily="18" charset="0"/>
                <a:ea typeface="Times New Roman" pitchFamily="18" charset="0"/>
                <a:cs typeface="Century Schoolbook" pitchFamily="18" charset="0"/>
              </a:rPr>
              <a:t>взаимозависимых друг от друга и воспринимающих себя как часть этой группы...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На одном конце шкалы находятся группы, состоящие из людей, которые работают вместе в течение многих лет. Очевидно, что они удовлетворяют всем условиям определения. На другом конце находятся люди, имеющие лишь кратковременные взаимоотношения друг с другом...</a:t>
            </a:r>
            <a:endParaRPr kumimoji="0" lang="ru-RU" sz="1200" b="0" i="0" u="none" strike="noStrike" cap="none" normalizeH="0" baseline="0" dirty="0" smtClean="0">
              <a:ln>
                <a:noFill/>
              </a:ln>
              <a:solidFill>
                <a:schemeClr val="tx1"/>
              </a:solidFill>
              <a:effectLst/>
              <a:latin typeface="Arial" pitchFamily="34" charset="0"/>
            </a:endParaRPr>
          </a:p>
          <a:p>
            <a:pPr marL="0" marR="0" lvl="0" indent="358775"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Люди объединяются в социальные группы по разным причинам. Прежде всего, </a:t>
            </a:r>
            <a:r>
              <a:rPr kumimoji="0" lang="ru-RU" sz="1200" b="1" i="0" u="none" strike="noStrike" cap="none" normalizeH="0" baseline="0" dirty="0" smtClean="0">
                <a:ln>
                  <a:noFill/>
                </a:ln>
                <a:solidFill>
                  <a:srgbClr val="FF0000"/>
                </a:solidFill>
                <a:effectLst/>
                <a:latin typeface="Century Schoolbook" pitchFamily="18" charset="0"/>
                <a:ea typeface="Times New Roman" pitchFamily="18" charset="0"/>
                <a:cs typeface="Century Schoolbook" pitchFamily="18" charset="0"/>
              </a:rPr>
              <a:t>группы помогают удовлетворить важные психологические или социальные проблемы, например, потребности во внимании и любви, переживании чувства принадлежности</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Это трудно различимые, но очень важные потребности: представьте себе жизнь в полной социальной изоляции! Поначалу вы бы не возражали против этого, но в конце концов почувствовали бы себя ужасно одинокими.</a:t>
            </a:r>
            <a:endParaRPr kumimoji="0" lang="ru-RU" sz="1200" b="0" i="0" u="none" strike="noStrike" cap="none" normalizeH="0" baseline="0" dirty="0" smtClean="0">
              <a:ln>
                <a:noFill/>
              </a:ln>
              <a:solidFill>
                <a:schemeClr val="tx1"/>
              </a:solidFill>
              <a:effectLst/>
              <a:latin typeface="Arial" pitchFamily="34" charset="0"/>
            </a:endParaRPr>
          </a:p>
          <a:p>
            <a:pPr marL="0" marR="0" lvl="0" indent="358775"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rgbClr val="FF0000"/>
                </a:solidFill>
                <a:effectLst/>
                <a:latin typeface="Century Schoolbook" pitchFamily="18" charset="0"/>
                <a:ea typeface="Times New Roman" pitchFamily="18" charset="0"/>
                <a:cs typeface="Century Schoolbook" pitchFamily="18" charset="0"/>
              </a:rPr>
              <a:t>Группы помогают в достижении целей, которые мы не смогли бы осуществить в одиночку.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Сотрудничая с другими, мы способны выполнить задачи, с которыми одному человеку не справиться... </a:t>
            </a:r>
            <a:r>
              <a:rPr kumimoji="0" lang="ru-RU" sz="1200" b="1" i="0" u="none" strike="noStrike" cap="none" normalizeH="0" baseline="0" dirty="0" smtClean="0">
                <a:ln>
                  <a:noFill/>
                </a:ln>
                <a:solidFill>
                  <a:srgbClr val="FF0000"/>
                </a:solidFill>
                <a:effectLst/>
                <a:latin typeface="Century Schoolbook" pitchFamily="18" charset="0"/>
                <a:ea typeface="Times New Roman" pitchFamily="18" charset="0"/>
                <a:cs typeface="Century Schoolbook" pitchFamily="18" charset="0"/>
              </a:rPr>
              <a:t>Принадлежность к группе часто обеспечивает нас знаниями и информацией, которые в противном случае были бы для нас недоступны...</a:t>
            </a:r>
            <a:endParaRPr kumimoji="0" lang="ru-RU" sz="1200" b="0" i="0" u="none" strike="noStrike" cap="none" normalizeH="0" baseline="0" dirty="0" smtClean="0">
              <a:ln>
                <a:noFill/>
              </a:ln>
              <a:solidFill>
                <a:srgbClr val="FF0000"/>
              </a:solidFill>
              <a:effectLst/>
              <a:latin typeface="Arial" pitchFamily="34" charset="0"/>
            </a:endParaRPr>
          </a:p>
          <a:p>
            <a:pPr marL="0" marR="0" lvl="0" indent="358775"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accent1">
                    <a:lumMod val="75000"/>
                  </a:schemeClr>
                </a:solidFill>
                <a:effectLst/>
                <a:latin typeface="Century Schoolbook" pitchFamily="18" charset="0"/>
                <a:ea typeface="Times New Roman" pitchFamily="18" charset="0"/>
                <a:cs typeface="Century Schoolbook" pitchFamily="18" charset="0"/>
              </a:rPr>
              <a:t>Наконец, групповое членство способствует формированию позитивной социальной идентичности, которая становится частью «Я-концепции». И чем больше число престижных групп с ограниченным доступом, к которым человек смог присоединиться, тем больше укрепляется его «Я-концепция».</a:t>
            </a:r>
            <a:endParaRPr kumimoji="0" lang="ru-RU" sz="1200" b="0" i="0" u="none" strike="noStrike" cap="none" normalizeH="0" baseline="0" dirty="0" smtClean="0">
              <a:ln>
                <a:noFill/>
              </a:ln>
              <a:solidFill>
                <a:schemeClr val="accent1">
                  <a:lumMod val="75000"/>
                </a:schemeClr>
              </a:solidFill>
              <a:effectLst/>
              <a:latin typeface="Arial" pitchFamily="34" charset="0"/>
            </a:endParaRPr>
          </a:p>
          <a:p>
            <a:pPr marL="0" marR="0" lvl="0" indent="358775" algn="r" defTabSz="914400" rtl="0" eaLnBrk="0" fontAlgn="base" latinLnBrk="0" hangingPunct="0">
              <a:lnSpc>
                <a:spcPct val="150000"/>
              </a:lnSpc>
              <a:spcBef>
                <a:spcPct val="0"/>
              </a:spcBef>
              <a:spcAft>
                <a:spcPct val="0"/>
              </a:spcAft>
              <a:buClrTx/>
              <a:buSzTx/>
              <a:buFontTx/>
              <a:buNone/>
              <a:tabLst/>
            </a:pPr>
            <a:r>
              <a:rPr kumimoji="0" lang="ru-RU"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 Бэрон</a:t>
            </a:r>
            <a:endParaRPr kumimoji="0" lang="ru-RU" sz="1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166768"/>
            <a:ext cx="9144000" cy="6691232"/>
          </a:xfrm>
          <a:prstGeom prst="rect">
            <a:avLst/>
          </a:prstGeom>
          <a:noFill/>
          <a:ln w="9525">
            <a:noFill/>
            <a:miter lim="800000"/>
            <a:headEnd/>
            <a:tailEnd/>
          </a:ln>
          <a:effectLst/>
        </p:spPr>
        <p:txBody>
          <a:bodyPr vert="horz" wrap="square" lIns="899829" tIns="539580" rIns="539580" bIns="5395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А1.  К характеристике общества как системы относится</a:t>
            </a:r>
            <a:endParaRPr kumimoji="0" lang="en-US"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176213" algn="l"/>
              </a:tabLst>
            </a:pPr>
            <a:endParaRPr kumimoji="0" lang="ru-RU" sz="1400" b="0" i="0" u="none" strike="noStrike" cap="none" normalizeH="0" baseline="0" dirty="0" smtClean="0">
              <a:ln>
                <a:noFill/>
              </a:ln>
              <a:solidFill>
                <a:schemeClr val="tx1"/>
              </a:solidFill>
              <a:effectLst/>
              <a:latin typeface="Arial" pitchFamily="34" charset="0"/>
            </a:endParaRPr>
          </a:p>
          <a:p>
            <a:pPr marL="1257300" lvl="2" indent="-342900" eaLnBrk="0" fontAlgn="base" hangingPunct="0">
              <a:spcBef>
                <a:spcPct val="0"/>
              </a:spcBef>
              <a:spcAft>
                <a:spcPct val="0"/>
              </a:spcAft>
              <a:buFont typeface="+mj-lt"/>
              <a:buAutoNum type="arabicPeriod"/>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неизменность во времени</a:t>
            </a:r>
            <a:endParaRPr kumimoji="0" lang="ru-RU" sz="1400" b="0" i="0" u="none" strike="noStrike" cap="none" normalizeH="0" baseline="0" dirty="0" smtClean="0">
              <a:ln>
                <a:noFill/>
              </a:ln>
              <a:solidFill>
                <a:schemeClr val="tx1"/>
              </a:solidFill>
              <a:effectLst/>
              <a:latin typeface="Arial" pitchFamily="34" charset="0"/>
            </a:endParaRPr>
          </a:p>
          <a:p>
            <a:pPr marL="1257300" lvl="2" indent="-342900" eaLnBrk="0" fontAlgn="base" hangingPunct="0">
              <a:spcBef>
                <a:spcPct val="0"/>
              </a:spcBef>
              <a:spcAft>
                <a:spcPct val="0"/>
              </a:spcAft>
              <a:buFont typeface="+mj-lt"/>
              <a:buAutoNum type="arabicPeriod"/>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способы взаимодействия и формы объединения людей</a:t>
            </a:r>
            <a:endParaRPr kumimoji="0" lang="ru-RU" sz="1400" b="0" i="0" u="none" strike="noStrike" cap="none" normalizeH="0" baseline="0" dirty="0" smtClean="0">
              <a:ln>
                <a:noFill/>
              </a:ln>
              <a:solidFill>
                <a:schemeClr val="tx1"/>
              </a:solidFill>
              <a:effectLst/>
              <a:latin typeface="Arial" pitchFamily="34" charset="0"/>
            </a:endParaRPr>
          </a:p>
          <a:p>
            <a:pPr marL="1257300" lvl="2" indent="-342900" eaLnBrk="0" fontAlgn="base" hangingPunct="0">
              <a:spcBef>
                <a:spcPct val="0"/>
              </a:spcBef>
              <a:spcAft>
                <a:spcPct val="0"/>
              </a:spcAft>
              <a:buFont typeface="+mj-lt"/>
              <a:buAutoNum type="arabicPeriod"/>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часть природы</a:t>
            </a:r>
            <a:endParaRPr kumimoji="0" lang="ru-RU" sz="1400" b="0" i="0" u="none" strike="noStrike" cap="none" normalizeH="0" baseline="0" dirty="0" smtClean="0">
              <a:ln>
                <a:noFill/>
              </a:ln>
              <a:solidFill>
                <a:schemeClr val="tx1"/>
              </a:solidFill>
              <a:effectLst/>
              <a:latin typeface="Arial" pitchFamily="34" charset="0"/>
            </a:endParaRPr>
          </a:p>
          <a:p>
            <a:pPr marL="1257300" lvl="2" indent="-342900" eaLnBrk="0" fontAlgn="base" hangingPunct="0">
              <a:spcBef>
                <a:spcPct val="0"/>
              </a:spcBef>
              <a:spcAft>
                <a:spcPct val="0"/>
              </a:spcAft>
              <a:buFont typeface="+mj-lt"/>
              <a:buAutoNum type="arabicPeriod"/>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материальный мир в целом</a:t>
            </a:r>
            <a:endParaRPr kumimoji="0" lang="en-US"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1257300" lvl="2" indent="-342900" eaLnBrk="0" fontAlgn="base" hangingPunct="0">
              <a:spcBef>
                <a:spcPct val="0"/>
              </a:spcBef>
              <a:spcAft>
                <a:spcPct val="0"/>
              </a:spcAft>
              <a:tabLst>
                <a:tab pos="176213"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А2.  Сторонники теории прогресса в общественном развитии считают, что</a:t>
            </a:r>
            <a:endParaRPr kumimoji="0" lang="en-US"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76213" algn="l"/>
              </a:tabLst>
            </a:pPr>
            <a:endParaRPr kumimoji="0" lang="ru-RU" sz="1400" b="0" i="0" u="none" strike="noStrike" cap="none" normalizeH="0" baseline="0" dirty="0" smtClean="0">
              <a:ln>
                <a:noFill/>
              </a:ln>
              <a:solidFill>
                <a:schemeClr val="tx1"/>
              </a:solidFill>
              <a:effectLst/>
              <a:latin typeface="Arial" pitchFamily="34" charset="0"/>
            </a:endParaRPr>
          </a:p>
          <a:p>
            <a:pPr marL="1257300" lvl="2" indent="-342900" eaLnBrk="0" fontAlgn="base" hangingPunct="0">
              <a:spcBef>
                <a:spcPct val="0"/>
              </a:spcBef>
              <a:spcAft>
                <a:spcPct val="0"/>
              </a:spcAft>
              <a:buFont typeface="+mj-lt"/>
              <a:buAutoNum type="arabicPeriod"/>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«золотой век» человечества остался в прошлом</a:t>
            </a:r>
            <a:endParaRPr kumimoji="0" lang="ru-RU" sz="1400" b="0" i="0" u="none" strike="noStrike" cap="none" normalizeH="0" baseline="0" dirty="0" smtClean="0">
              <a:ln>
                <a:noFill/>
              </a:ln>
              <a:solidFill>
                <a:schemeClr val="tx1"/>
              </a:solidFill>
              <a:effectLst/>
              <a:latin typeface="Arial" pitchFamily="34" charset="0"/>
            </a:endParaRPr>
          </a:p>
          <a:p>
            <a:pPr marL="1257300" lvl="2" indent="-342900" eaLnBrk="0" fontAlgn="base" hangingPunct="0">
              <a:spcBef>
                <a:spcPct val="0"/>
              </a:spcBef>
              <a:spcAft>
                <a:spcPct val="0"/>
              </a:spcAft>
              <a:buFont typeface="+mj-lt"/>
              <a:buAutoNum type="arabicPeriod"/>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общество не имеет определенного направления развития</a:t>
            </a:r>
            <a:endParaRPr kumimoji="0" lang="ru-RU" sz="1400" b="0" i="0" u="none" strike="noStrike" cap="none" normalizeH="0" baseline="0" dirty="0" smtClean="0">
              <a:ln>
                <a:noFill/>
              </a:ln>
              <a:solidFill>
                <a:schemeClr val="tx1"/>
              </a:solidFill>
              <a:effectLst/>
              <a:latin typeface="Arial" pitchFamily="34" charset="0"/>
            </a:endParaRPr>
          </a:p>
          <a:p>
            <a:pPr marL="1257300" lvl="2" indent="-342900" eaLnBrk="0" fontAlgn="base" hangingPunct="0">
              <a:spcBef>
                <a:spcPct val="0"/>
              </a:spcBef>
              <a:spcAft>
                <a:spcPct val="0"/>
              </a:spcAft>
              <a:buFont typeface="+mj-lt"/>
              <a:buAutoNum type="arabicPeriod"/>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человечество развивается от менее совершенного состояния к более </a:t>
            </a:r>
            <a:r>
              <a:rPr lang="ru-RU" sz="1400" b="1" dirty="0" smtClean="0">
                <a:latin typeface="Century Schoolbook" pitchFamily="18" charset="0"/>
                <a:ea typeface="Times New Roman" pitchFamily="18" charset="0"/>
                <a:cs typeface="Century Schoolbook" pitchFamily="18" charset="0"/>
              </a:rPr>
              <a:t>совершенному</a:t>
            </a:r>
            <a:endParaRPr lang="en-US" sz="1400" b="1" dirty="0" smtClean="0">
              <a:latin typeface="Century Schoolbook" pitchFamily="18" charset="0"/>
              <a:ea typeface="Times New Roman" pitchFamily="18" charset="0"/>
              <a:cs typeface="Century Schoolbook" pitchFamily="18" charset="0"/>
            </a:endParaRPr>
          </a:p>
          <a:p>
            <a:pPr marL="1257300" lvl="2" indent="-342900" eaLnBrk="0" fontAlgn="base" hangingPunct="0">
              <a:spcBef>
                <a:spcPct val="0"/>
              </a:spcBef>
              <a:spcAft>
                <a:spcPct val="0"/>
              </a:spcAft>
              <a:buFont typeface="+mj-lt"/>
              <a:buAutoNum type="arabicPeriod"/>
              <a:tabLst>
                <a:tab pos="176213" algn="l"/>
              </a:tabLst>
            </a:pPr>
            <a:r>
              <a:rPr lang="ru-RU" sz="1400" b="1" dirty="0" smtClean="0">
                <a:latin typeface="Century Schoolbook" pitchFamily="18" charset="0"/>
                <a:ea typeface="Times New Roman" pitchFamily="18" charset="0"/>
                <a:cs typeface="Century Schoolbook" pitchFamily="18" charset="0"/>
              </a:rPr>
              <a:t>общество </a:t>
            </a:r>
            <a:r>
              <a:rPr lang="ru-RU" sz="1400" b="1" dirty="0">
                <a:latin typeface="Century Schoolbook" pitchFamily="18" charset="0"/>
                <a:ea typeface="Times New Roman" pitchFamily="18" charset="0"/>
                <a:cs typeface="Century Schoolbook" pitchFamily="18" charset="0"/>
              </a:rPr>
              <a:t>постоянно возвращается к прежним формам </a:t>
            </a:r>
            <a:r>
              <a:rPr lang="ru-RU" sz="1400" b="1" dirty="0" smtClean="0">
                <a:latin typeface="Century Schoolbook" pitchFamily="18" charset="0"/>
                <a:ea typeface="Times New Roman" pitchFamily="18" charset="0"/>
                <a:cs typeface="Century Schoolbook" pitchFamily="18" charset="0"/>
              </a:rPr>
              <a:t>и</a:t>
            </a:r>
            <a:r>
              <a:rPr lang="en-US" sz="1400" b="1" dirty="0">
                <a:latin typeface="Century Schoolbook" pitchFamily="18" charset="0"/>
                <a:ea typeface="Times New Roman" pitchFamily="18" charset="0"/>
                <a:cs typeface="Century Schoolbook" pitchFamily="18" charset="0"/>
              </a:rPr>
              <a:t> </a:t>
            </a:r>
            <a:r>
              <a:rPr lang="ru-RU" sz="1400" b="1" dirty="0" smtClean="0">
                <a:latin typeface="Century Schoolbook" pitchFamily="18" charset="0"/>
                <a:ea typeface="Times New Roman" pitchFamily="18" charset="0"/>
                <a:cs typeface="Century Schoolbook" pitchFamily="18" charset="0"/>
              </a:rPr>
              <a:t>структурам</a:t>
            </a:r>
            <a:endParaRPr lang="en-US" sz="1400" b="1" dirty="0">
              <a:latin typeface="Century Schoolbook" pitchFamily="18" charset="0"/>
              <a:ea typeface="Times New Roman" pitchFamily="18" charset="0"/>
              <a:cs typeface="Century Schoolbook" pitchFamily="18" charset="0"/>
            </a:endParaRPr>
          </a:p>
          <a:p>
            <a:pPr marL="342900" indent="-342900" eaLnBrk="0" fontAlgn="base" hangingPunct="0">
              <a:spcBef>
                <a:spcPct val="0"/>
              </a:spcBef>
              <a:spcAft>
                <a:spcPct val="0"/>
              </a:spcAft>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A3.  Верны ли следующие суждения о взаимодействии общества и природы?</a:t>
            </a:r>
          </a:p>
          <a:p>
            <a:pPr marL="342900" indent="-342900" eaLnBrk="0" fontAlgn="base" hangingPunct="0">
              <a:spcBef>
                <a:spcPct val="0"/>
              </a:spcBef>
              <a:spcAft>
                <a:spcPct val="0"/>
              </a:spcAft>
              <a:tabLst>
                <a:tab pos="176213"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 Обострение экологических проблем доказывает, что в современном мире общество оказывает исключительно негативное воздействие на природу.</a:t>
            </a: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Б. Общество как творец культуры развивается независимо от природы.</a:t>
            </a:r>
          </a:p>
          <a:p>
            <a:pPr marL="0" marR="0" lvl="0" indent="0" algn="l" defTabSz="914400" rtl="0" eaLnBrk="0" fontAlgn="base" latinLnBrk="0" hangingPunct="0">
              <a:lnSpc>
                <a:spcPct val="100000"/>
              </a:lnSpc>
              <a:spcBef>
                <a:spcPct val="0"/>
              </a:spcBef>
              <a:spcAft>
                <a:spcPct val="0"/>
              </a:spcAft>
              <a:buClrTx/>
              <a:buSzTx/>
              <a:buFontTx/>
              <a:buNone/>
              <a:tabLst>
                <a:tab pos="176213" algn="l"/>
              </a:tabLst>
            </a:pPr>
            <a:endParaRPr kumimoji="0" lang="ru-RU" sz="1400" b="0" i="0" u="none" strike="noStrike" cap="none" normalizeH="0" baseline="0" dirty="0" smtClean="0">
              <a:ln>
                <a:noFill/>
              </a:ln>
              <a:solidFill>
                <a:schemeClr val="tx1"/>
              </a:solidFill>
              <a:effectLst/>
              <a:latin typeface="Arial" pitchFamily="34" charset="0"/>
            </a:endParaRPr>
          </a:p>
          <a:p>
            <a:pPr marL="1257300" lvl="2" indent="-342900" eaLnBrk="0" fontAlgn="base" hangingPunct="0">
              <a:spcBef>
                <a:spcPct val="0"/>
              </a:spcBef>
              <a:spcAft>
                <a:spcPct val="0"/>
              </a:spcAft>
              <a:buFont typeface="+mj-lt"/>
              <a:buAutoNum type="arabicPeriod"/>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верно только А</a:t>
            </a:r>
            <a:endParaRPr kumimoji="0" lang="ru-RU" sz="1400" b="0" i="0" u="none" strike="noStrike" cap="none" normalizeH="0" baseline="0" dirty="0" smtClean="0">
              <a:ln>
                <a:noFill/>
              </a:ln>
              <a:solidFill>
                <a:schemeClr val="tx1"/>
              </a:solidFill>
              <a:effectLst/>
              <a:latin typeface="Arial" pitchFamily="34" charset="0"/>
            </a:endParaRPr>
          </a:p>
          <a:p>
            <a:pPr marL="1257300" lvl="2" indent="-342900" eaLnBrk="0" fontAlgn="base" hangingPunct="0">
              <a:spcBef>
                <a:spcPct val="0"/>
              </a:spcBef>
              <a:spcAft>
                <a:spcPct val="0"/>
              </a:spcAft>
              <a:buFont typeface="+mj-lt"/>
              <a:buAutoNum type="arabicPeriod"/>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верно только Б</a:t>
            </a:r>
            <a:endParaRPr kumimoji="0" lang="ru-RU" sz="1400" b="0" i="0" u="none" strike="noStrike" cap="none" normalizeH="0" baseline="0" dirty="0" smtClean="0">
              <a:ln>
                <a:noFill/>
              </a:ln>
              <a:solidFill>
                <a:schemeClr val="tx1"/>
              </a:solidFill>
              <a:effectLst/>
              <a:latin typeface="Arial" pitchFamily="34" charset="0"/>
            </a:endParaRPr>
          </a:p>
          <a:p>
            <a:pPr marL="1257300" lvl="2" indent="-342900" eaLnBrk="0" fontAlgn="base" hangingPunct="0">
              <a:spcBef>
                <a:spcPct val="0"/>
              </a:spcBef>
              <a:spcAft>
                <a:spcPct val="0"/>
              </a:spcAft>
              <a:buFont typeface="+mj-lt"/>
              <a:buAutoNum type="arabicPeriod"/>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верны оба суждения</a:t>
            </a:r>
            <a:endParaRPr kumimoji="0" lang="ru-RU" sz="1400" b="0" i="0" u="none" strike="noStrike" cap="none" normalizeH="0" baseline="0" dirty="0" smtClean="0">
              <a:ln>
                <a:noFill/>
              </a:ln>
              <a:solidFill>
                <a:schemeClr val="tx1"/>
              </a:solidFill>
              <a:effectLst/>
              <a:latin typeface="Arial" pitchFamily="34" charset="0"/>
            </a:endParaRPr>
          </a:p>
          <a:p>
            <a:pPr marL="1257300" lvl="2" indent="-342900" eaLnBrk="0" fontAlgn="base" hangingPunct="0">
              <a:spcBef>
                <a:spcPct val="0"/>
              </a:spcBef>
              <a:spcAft>
                <a:spcPct val="0"/>
              </a:spcAft>
              <a:buFont typeface="+mj-lt"/>
              <a:buAutoNum type="arabicPeriod"/>
              <a:tabLst>
                <a:tab pos="176213"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оба суждения неверны</a:t>
            </a:r>
            <a:endParaRPr kumimoji="0" lang="ru-RU"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428604"/>
            <a:ext cx="892971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8300" algn="l" defTabSz="914400" rtl="0" eaLnBrk="1" fontAlgn="base" latinLnBrk="0" hangingPunct="1">
              <a:lnSpc>
                <a:spcPct val="150000"/>
              </a:lnSpc>
              <a:spcBef>
                <a:spcPct val="0"/>
              </a:spcBef>
              <a:spcAft>
                <a:spcPct val="0"/>
              </a:spcAft>
              <a:buClrTx/>
              <a:buSzTx/>
              <a:buFontTx/>
              <a:buNone/>
              <a:tabLst/>
            </a:pP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С1</a:t>
            </a: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Назовите признаки социальной группы, указанные в тексте.</a:t>
            </a:r>
            <a:endParaRPr kumimoji="0" lang="en-US"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0" marR="0" lvl="0" indent="368300" algn="l" defTabSz="914400" rtl="0" eaLnBrk="1" fontAlgn="base" latinLnBrk="0" hangingPunct="1">
              <a:lnSpc>
                <a:spcPct val="15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368300" algn="l" defTabSz="914400" rtl="0" eaLnBrk="0" fontAlgn="base" latinLnBrk="0" hangingPunct="0">
              <a:lnSpc>
                <a:spcPct val="15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С2.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Выделите указанные автором причины объединения людей в группы. Назовите три причины.</a:t>
            </a:r>
            <a:endParaRPr kumimoji="0" lang="en-US"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0" marR="0" lvl="0" indent="368300" algn="l" defTabSz="914400" rtl="0" eaLnBrk="0" fontAlgn="base" latinLnBrk="0" hangingPunct="0">
              <a:lnSpc>
                <a:spcPct val="15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368300" algn="l" defTabSz="914400" rtl="0" eaLnBrk="0" fontAlgn="base" latinLnBrk="0" hangingPunct="0">
              <a:lnSpc>
                <a:spcPct val="15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СЗ.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Проанализируйте с точки зрения наличия или отсутствия основных признаков социальной группы такую группу, как пассажиры одного авиарейса. Конкретизируйте один из своих выводов.</a:t>
            </a:r>
            <a:endParaRPr kumimoji="0" lang="en-US"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0" marR="0" lvl="0" indent="368300" algn="l" defTabSz="914400" rtl="0" eaLnBrk="0" fontAlgn="base" latinLnBrk="0" hangingPunct="0">
              <a:lnSpc>
                <a:spcPct val="15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368300" algn="l" defTabSz="914400" rtl="0" eaLnBrk="0" fontAlgn="base" latinLnBrk="0" hangingPunct="0">
              <a:lnSpc>
                <a:spcPct val="15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С4.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Как вы понимаете выдвинутое автором положение о роли группы в формировании «Я-концепции»? Ответьте на этот вопрос, используя свои знания из курса обществоведения.</a:t>
            </a:r>
            <a:endParaRPr kumimoji="0" lang="en-US"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0" marR="0" lvl="0" indent="368300" algn="l" defTabSz="914400" rtl="0" eaLnBrk="0" fontAlgn="base" latinLnBrk="0" hangingPunct="0">
              <a:lnSpc>
                <a:spcPct val="15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36830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С5.   Назовите любые три функции современной науки.</a:t>
            </a:r>
            <a:endParaRPr kumimoji="0" lang="en-US"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0" marR="0" lvl="0" indent="368300" algn="l" defTabSz="914400" rtl="0" eaLnBrk="0" fontAlgn="base" latinLnBrk="0" hangingPunct="0">
              <a:lnSpc>
                <a:spcPct val="15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36830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Сб. Покажите на конкретном примере, к каким экономическим последствиям приводит принудительное установление государством цен на товары ниже рыночных. Укажите два последствия.</a:t>
            </a:r>
            <a:endParaRPr kumimoji="0" lang="en-US"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0" marR="0" lvl="0" indent="368300" algn="l" defTabSz="914400" rtl="0" eaLnBrk="0" fontAlgn="base" latinLnBrk="0" hangingPunct="0">
              <a:lnSpc>
                <a:spcPct val="15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36830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С7. Ученые-правоведы называют ее «молекулой права», живой клеткой, из которой формируется правовая материя. Она обладает всеми при­знаками права и является его исходным элементом.</a:t>
            </a:r>
            <a:endParaRPr kumimoji="0" lang="en-US"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0" marR="0" lvl="0" indent="368300" algn="l" defTabSz="914400" rtl="0" eaLnBrk="0" fontAlgn="base" latinLnBrk="0" hangingPunct="0">
              <a:lnSpc>
                <a:spcPct val="15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Arial" pitchFamily="34" charset="0"/>
            </a:endParaRPr>
          </a:p>
          <a:p>
            <a:pPr marL="0" marR="0" lvl="0" indent="36830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Назовите понятие, о котором идет речь. Укажите любые три признака, которые присущи и праву, и каждой его «молекуле».</a:t>
            </a:r>
            <a:endParaRPr kumimoji="0" lang="ru-RU" sz="1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8715436" cy="5909310"/>
          </a:xfrm>
          <a:prstGeom prst="rect">
            <a:avLst/>
          </a:prstGeom>
        </p:spPr>
        <p:txBody>
          <a:bodyPr wrap="square">
            <a:spAutoFit/>
          </a:bodyPr>
          <a:lstStyle/>
          <a:p>
            <a:pPr>
              <a:lnSpc>
                <a:spcPct val="150000"/>
              </a:lnSpc>
            </a:pPr>
            <a:r>
              <a:rPr lang="ru-RU" sz="1200" dirty="0" smtClean="0">
                <a:solidFill>
                  <a:srgbClr val="FF0000"/>
                </a:solidFill>
                <a:latin typeface="Century Schoolbook" pitchFamily="18" charset="0"/>
                <a:ea typeface="Times New Roman" pitchFamily="18" charset="0"/>
                <a:cs typeface="Century Schoolbook" pitchFamily="18" charset="0"/>
              </a:rPr>
              <a:t>Социальная группа </a:t>
            </a:r>
            <a:r>
              <a:rPr lang="ru-RU" sz="1200" dirty="0" smtClean="0">
                <a:latin typeface="Century Schoolbook" pitchFamily="18" charset="0"/>
                <a:ea typeface="Times New Roman" pitchFamily="18" charset="0"/>
                <a:cs typeface="Century Schoolbook" pitchFamily="18" charset="0"/>
              </a:rPr>
              <a:t>— объединение людей, основанное на их общем участии в некоторой деятельности, связанное системой отношений, которые регулируются формальными или неформальными социальными институтами.</a:t>
            </a:r>
          </a:p>
          <a:p>
            <a:pPr>
              <a:lnSpc>
                <a:spcPct val="150000"/>
              </a:lnSpc>
            </a:pPr>
            <a:r>
              <a:rPr lang="ru-RU" sz="1200" dirty="0" smtClean="0">
                <a:latin typeface="Century Schoolbook" pitchFamily="18" charset="0"/>
                <a:ea typeface="Times New Roman" pitchFamily="18" charset="0"/>
                <a:cs typeface="Century Schoolbook" pitchFamily="18" charset="0"/>
              </a:rPr>
              <a:t>Признаки социальной группы:</a:t>
            </a:r>
          </a:p>
          <a:p>
            <a:pPr lvl="5">
              <a:lnSpc>
                <a:spcPct val="150000"/>
              </a:lnSpc>
            </a:pPr>
            <a:r>
              <a:rPr lang="ru-RU" sz="1200" dirty="0" smtClean="0">
                <a:latin typeface="Century Schoolbook" pitchFamily="18" charset="0"/>
                <a:ea typeface="Times New Roman" pitchFamily="18" charset="0"/>
                <a:cs typeface="Century Schoolbook" pitchFamily="18" charset="0"/>
              </a:rPr>
              <a:t> 1) наличие внутренней организации; </a:t>
            </a:r>
          </a:p>
          <a:p>
            <a:pPr lvl="5">
              <a:lnSpc>
                <a:spcPct val="150000"/>
              </a:lnSpc>
            </a:pPr>
            <a:r>
              <a:rPr lang="ru-RU" sz="1200" dirty="0" smtClean="0">
                <a:latin typeface="Century Schoolbook" pitchFamily="18" charset="0"/>
                <a:ea typeface="Times New Roman" pitchFamily="18" charset="0"/>
                <a:cs typeface="Century Schoolbook" pitchFamily="18" charset="0"/>
              </a:rPr>
              <a:t>2) общая (групповая) цель деятельности;</a:t>
            </a:r>
          </a:p>
          <a:p>
            <a:pPr lvl="5">
              <a:lnSpc>
                <a:spcPct val="150000"/>
              </a:lnSpc>
            </a:pPr>
            <a:r>
              <a:rPr lang="ru-RU" sz="1200" dirty="0" smtClean="0">
                <a:latin typeface="Century Schoolbook" pitchFamily="18" charset="0"/>
                <a:ea typeface="Times New Roman" pitchFamily="18" charset="0"/>
                <a:cs typeface="Century Schoolbook" pitchFamily="18" charset="0"/>
              </a:rPr>
              <a:t> 3) групповые формы социального контроля; </a:t>
            </a:r>
          </a:p>
          <a:p>
            <a:pPr lvl="5">
              <a:lnSpc>
                <a:spcPct val="150000"/>
              </a:lnSpc>
            </a:pPr>
            <a:r>
              <a:rPr lang="ru-RU" sz="1200" dirty="0" smtClean="0">
                <a:latin typeface="Century Schoolbook" pitchFamily="18" charset="0"/>
                <a:ea typeface="Times New Roman" pitchFamily="18" charset="0"/>
                <a:cs typeface="Century Schoolbook" pitchFamily="18" charset="0"/>
              </a:rPr>
              <a:t>4) образцы (модели) групповой деятельности; </a:t>
            </a:r>
          </a:p>
          <a:p>
            <a:pPr lvl="5">
              <a:lnSpc>
                <a:spcPct val="150000"/>
              </a:lnSpc>
            </a:pPr>
            <a:r>
              <a:rPr lang="ru-RU" sz="1200" dirty="0" smtClean="0">
                <a:latin typeface="Century Schoolbook" pitchFamily="18" charset="0"/>
                <a:ea typeface="Times New Roman" pitchFamily="18" charset="0"/>
                <a:cs typeface="Century Schoolbook" pitchFamily="18" charset="0"/>
              </a:rPr>
              <a:t>5) интенсивные групповые взаимодействия</a:t>
            </a:r>
          </a:p>
          <a:p>
            <a:pPr>
              <a:lnSpc>
                <a:spcPct val="150000"/>
              </a:lnSpc>
            </a:pPr>
            <a:r>
              <a:rPr lang="ru-RU" sz="1200" dirty="0" smtClean="0">
                <a:latin typeface="Century Schoolbook" pitchFamily="18" charset="0"/>
                <a:ea typeface="Times New Roman" pitchFamily="18" charset="0"/>
                <a:cs typeface="Century Schoolbook" pitchFamily="18" charset="0"/>
              </a:rPr>
              <a:t>Определение социальной группы включает четыре основных момента:</a:t>
            </a:r>
          </a:p>
          <a:p>
            <a:pPr marL="685800" lvl="1" indent="-228600">
              <a:lnSpc>
                <a:spcPct val="150000"/>
              </a:lnSpc>
              <a:buFont typeface="+mj-lt"/>
              <a:buAutoNum type="arabicPeriod"/>
            </a:pPr>
            <a:r>
              <a:rPr lang="ru-RU" sz="1200" dirty="0" smtClean="0">
                <a:latin typeface="Century Schoolbook" pitchFamily="18" charset="0"/>
                <a:ea typeface="Times New Roman" pitchFamily="18" charset="0"/>
                <a:cs typeface="Century Schoolbook" pitchFamily="18" charset="0"/>
              </a:rPr>
              <a:t>социальная интеракция — то есть коммуникативное взаимодействие, осуществляемое с помощью знаковых систем («кодов»);</a:t>
            </a:r>
          </a:p>
          <a:p>
            <a:pPr marL="685800" lvl="1" indent="-228600">
              <a:lnSpc>
                <a:spcPct val="150000"/>
              </a:lnSpc>
              <a:buFont typeface="+mj-lt"/>
              <a:buAutoNum type="arabicPeriod"/>
            </a:pPr>
            <a:r>
              <a:rPr lang="ru-RU" sz="1200" dirty="0" smtClean="0">
                <a:latin typeface="Century Schoolbook" pitchFamily="18" charset="0"/>
                <a:ea typeface="Times New Roman" pitchFamily="18" charset="0"/>
                <a:cs typeface="Century Schoolbook" pitchFamily="18" charset="0"/>
              </a:rPr>
              <a:t>стигматизация — «наклеивание ярлыков», по которым мы распознаем членство в группе, оформившееся в социальный </a:t>
            </a:r>
            <a:r>
              <a:rPr lang="ru-RU" sz="1200" dirty="0" err="1" smtClean="0">
                <a:latin typeface="Century Schoolbook" pitchFamily="18" charset="0"/>
                <a:ea typeface="Times New Roman" pitchFamily="18" charset="0"/>
                <a:cs typeface="Century Schoolbook" pitchFamily="18" charset="0"/>
              </a:rPr>
              <a:t>гештальт</a:t>
            </a:r>
            <a:r>
              <a:rPr lang="ru-RU" sz="1200" dirty="0" smtClean="0">
                <a:latin typeface="Century Schoolbook" pitchFamily="18" charset="0"/>
                <a:ea typeface="Times New Roman" pitchFamily="18" charset="0"/>
                <a:cs typeface="Century Schoolbook" pitchFamily="18" charset="0"/>
              </a:rPr>
              <a:t> (образ в массовом сознании) — стиль жизни данной группы;</a:t>
            </a:r>
          </a:p>
          <a:p>
            <a:pPr marL="685800" lvl="1" indent="-228600">
              <a:lnSpc>
                <a:spcPct val="150000"/>
              </a:lnSpc>
              <a:buFont typeface="+mj-lt"/>
              <a:buAutoNum type="arabicPeriod"/>
            </a:pPr>
            <a:r>
              <a:rPr lang="ru-RU" sz="1200" dirty="0" smtClean="0">
                <a:latin typeface="Century Schoolbook" pitchFamily="18" charset="0"/>
                <a:ea typeface="Times New Roman" pitchFamily="18" charset="0"/>
                <a:cs typeface="Century Schoolbook" pitchFamily="18" charset="0"/>
              </a:rPr>
              <a:t>идентификация — отождествление индивидом себя с данной группой через противопоставление «мы — другие» с установлением социальных границ и фильтров на «входе—выходе» (и осуществлением «рефлексивного мониторинга», по Э. </a:t>
            </a:r>
            <a:r>
              <a:rPr lang="ru-RU" sz="1200" dirty="0" err="1" smtClean="0">
                <a:latin typeface="Century Schoolbook" pitchFamily="18" charset="0"/>
                <a:ea typeface="Times New Roman" pitchFamily="18" charset="0"/>
                <a:cs typeface="Century Schoolbook" pitchFamily="18" charset="0"/>
              </a:rPr>
              <a:t>Гидденсу</a:t>
            </a:r>
            <a:r>
              <a:rPr lang="ru-RU" sz="1200" dirty="0" smtClean="0">
                <a:latin typeface="Century Schoolbook" pitchFamily="18" charset="0"/>
                <a:ea typeface="Times New Roman" pitchFamily="18" charset="0"/>
                <a:cs typeface="Century Schoolbook" pitchFamily="18" charset="0"/>
              </a:rPr>
              <a:t>);</a:t>
            </a:r>
          </a:p>
          <a:p>
            <a:pPr marL="685800" lvl="1" indent="-228600">
              <a:lnSpc>
                <a:spcPct val="150000"/>
              </a:lnSpc>
              <a:buFont typeface="+mj-lt"/>
              <a:buAutoNum type="arabicPeriod"/>
            </a:pPr>
            <a:r>
              <a:rPr lang="ru-RU" sz="1200" dirty="0" err="1" smtClean="0">
                <a:latin typeface="Century Schoolbook" pitchFamily="18" charset="0"/>
                <a:ea typeface="Times New Roman" pitchFamily="18" charset="0"/>
                <a:cs typeface="Century Schoolbook" pitchFamily="18" charset="0"/>
              </a:rPr>
              <a:t>хабитуализация</a:t>
            </a:r>
            <a:r>
              <a:rPr lang="ru-RU" sz="1200" dirty="0" smtClean="0">
                <a:latin typeface="Century Schoolbook" pitchFamily="18" charset="0"/>
                <a:ea typeface="Times New Roman" pitchFamily="18" charset="0"/>
                <a:cs typeface="Century Schoolbook" pitchFamily="18" charset="0"/>
              </a:rPr>
              <a:t> — то есть «</a:t>
            </a:r>
            <a:r>
              <a:rPr lang="ru-RU" sz="1200" dirty="0" err="1" smtClean="0">
                <a:latin typeface="Century Schoolbook" pitchFamily="18" charset="0"/>
                <a:ea typeface="Times New Roman" pitchFamily="18" charset="0"/>
                <a:cs typeface="Century Schoolbook" pitchFamily="18" charset="0"/>
              </a:rPr>
              <a:t>опривычивание</a:t>
            </a:r>
            <a:r>
              <a:rPr lang="ru-RU" sz="1200" dirty="0" smtClean="0">
                <a:latin typeface="Century Schoolbook" pitchFamily="18" charset="0"/>
                <a:ea typeface="Times New Roman" pitchFamily="18" charset="0"/>
                <a:cs typeface="Century Schoolbook" pitchFamily="18" charset="0"/>
              </a:rPr>
              <a:t>» (согласно </a:t>
            </a:r>
            <a:r>
              <a:rPr lang="ru-RU" sz="1200" dirty="0" err="1" smtClean="0">
                <a:latin typeface="Century Schoolbook" pitchFamily="18" charset="0"/>
                <a:ea typeface="Times New Roman" pitchFamily="18" charset="0"/>
                <a:cs typeface="Century Schoolbook" pitchFamily="18" charset="0"/>
              </a:rPr>
              <a:t>П.Бурдье</a:t>
            </a:r>
            <a:r>
              <a:rPr lang="ru-RU" sz="1200" dirty="0" smtClean="0">
                <a:latin typeface="Century Schoolbook" pitchFamily="18" charset="0"/>
                <a:ea typeface="Times New Roman" pitchFamily="18" charset="0"/>
                <a:cs typeface="Century Schoolbook" pitchFamily="18" charset="0"/>
              </a:rPr>
              <a:t>), освоение индивидом данной социальной позиции и формирование у него установок, стереотипов, присущих данной группе.</a:t>
            </a:r>
          </a:p>
          <a:p>
            <a:pPr>
              <a:lnSpc>
                <a:spcPct val="150000"/>
              </a:lnSpc>
            </a:pPr>
            <a:r>
              <a:rPr lang="ru-RU" sz="1200" dirty="0" smtClean="0">
                <a:latin typeface="Century Schoolbook" pitchFamily="18" charset="0"/>
                <a:ea typeface="Times New Roman" pitchFamily="18" charset="0"/>
                <a:cs typeface="Century Schoolbook" pitchFamily="18" charset="0"/>
              </a:rPr>
              <a:t>Знаки, по которым определяется членство в группе, и которые лежат в основе идентификации, могут совпадать, а могут и не совпадать друг с другом. Например, члены организации отличают друг друга по удостоверению, а </a:t>
            </a:r>
            <a:r>
              <a:rPr lang="ru-RU" sz="1200" dirty="0" err="1" smtClean="0">
                <a:latin typeface="Century Schoolbook" pitchFamily="18" charset="0"/>
                <a:ea typeface="Times New Roman" pitchFamily="18" charset="0"/>
                <a:cs typeface="Century Schoolbook" pitchFamily="18" charset="0"/>
              </a:rPr>
              <a:t>не-члены</a:t>
            </a:r>
            <a:r>
              <a:rPr lang="ru-RU" sz="1200" dirty="0" smtClean="0">
                <a:latin typeface="Century Schoolbook" pitchFamily="18" charset="0"/>
                <a:ea typeface="Times New Roman" pitchFamily="18" charset="0"/>
                <a:cs typeface="Century Schoolbook" pitchFamily="18" charset="0"/>
              </a:rPr>
              <a:t> идентифицируют их по форме одежды.</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142844" y="357166"/>
            <a:ext cx="9001156" cy="5874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74650" algn="l" defTabSz="914400" rtl="0" eaLnBrk="1" fontAlgn="base" latinLnBrk="0" hangingPunct="1">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С8. Выберите </a:t>
            </a:r>
            <a:r>
              <a:rPr kumimoji="0" lang="ru-RU" sz="1200" b="1" i="0" u="sng"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одно</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 из предложенных ниже высказываний и изложите свои мысли (свою точку зрения,</a:t>
            </a:r>
            <a:r>
              <a:rPr kumimoji="0" lang="en-US" sz="1200" b="1" i="0" u="none" strike="noStrike" cap="none" normalizeH="0" dirty="0" smtClean="0">
                <a:ln>
                  <a:noFill/>
                </a:ln>
                <a:solidFill>
                  <a:schemeClr val="tx1"/>
                </a:solidFill>
                <a:effectLst/>
                <a:latin typeface="Century Schoolbook" pitchFamily="18" charset="0"/>
                <a:ea typeface="Times New Roman" pitchFamily="18" charset="0"/>
                <a:cs typeface="Century Schoolbook" pitchFamily="18" charset="0"/>
              </a:rPr>
              <a:t> </a:t>
            </a: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отношение) по поводу поднятой проблемы. Приведите необходимые аргументы для обоснования своей позиции.</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Выполняя задание, используйте знания, полученные в курсе обществознания, соответствующие понятия, а также факты обществен­ной жизни и собственный жизненный опыт.</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С8.1. Философия</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«Ни один сосуд не вмещает больше своего объема, кроме сосуда знаний — он постоянно расширяется» </a:t>
            </a:r>
            <a:r>
              <a:rPr kumimoji="0" lang="ru-RU" sz="1200" b="1" i="1"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(арабская пословица).</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С8.2. Социальная психология</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«Расшифровать человека, значит, в сущности, попытаться узнать, как образовался мир и как он должен продолжать образовываться» (Л. </a:t>
            </a:r>
            <a:r>
              <a:rPr kumimoji="0" lang="ru-RU" sz="1200" b="1" i="1"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Тейяр де Шарден).</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С8.3. Экономика</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«Бедняки платят дороже всего» (У. </a:t>
            </a:r>
            <a:r>
              <a:rPr kumimoji="0" lang="ru-RU" sz="1200" b="1" i="1" u="none" strike="noStrike" cap="none" normalizeH="0" baseline="0" dirty="0" err="1" smtClean="0">
                <a:ln>
                  <a:noFill/>
                </a:ln>
                <a:solidFill>
                  <a:schemeClr val="tx1"/>
                </a:solidFill>
                <a:effectLst/>
                <a:latin typeface="Century Schoolbook" pitchFamily="18" charset="0"/>
                <a:ea typeface="Times New Roman" pitchFamily="18" charset="0"/>
                <a:cs typeface="Century Schoolbook" pitchFamily="18" charset="0"/>
              </a:rPr>
              <a:t>Зыбура</a:t>
            </a:r>
            <a:r>
              <a:rPr kumimoji="0" lang="ru-RU" sz="1200" b="1" i="1"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С8.4, Социология</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«Человек... очень рано обретает чувство справедливости, но очень поздно или вообще не обретает понятия справедливости» </a:t>
            </a:r>
            <a:r>
              <a:rPr kumimoji="0" lang="ru-RU" sz="1200" b="1" i="1"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(И* Кант). ,</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С8.5. Политология ■     •</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«Политика, по существу, это власть: способность достичь желае­мого результата какими бы то ни было средствами» </a:t>
            </a:r>
            <a:r>
              <a:rPr kumimoji="0" lang="ru-RU" sz="1200" b="1" i="1"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(Э. </a:t>
            </a:r>
            <a:r>
              <a:rPr kumimoji="0" lang="ru-RU" sz="1200" b="1" i="1" u="none" strike="noStrike" cap="none" normalizeH="0" baseline="0" dirty="0" err="1" smtClean="0">
                <a:ln>
                  <a:noFill/>
                </a:ln>
                <a:solidFill>
                  <a:schemeClr val="tx1"/>
                </a:solidFill>
                <a:effectLst/>
                <a:latin typeface="Century Schoolbook" pitchFamily="18" charset="0"/>
                <a:ea typeface="Times New Roman" pitchFamily="18" charset="0"/>
                <a:cs typeface="Century Schoolbook" pitchFamily="18" charset="0"/>
              </a:rPr>
              <a:t>Хейвуд</a:t>
            </a:r>
            <a:r>
              <a:rPr kumimoji="0" lang="ru-RU" sz="1200" b="1" i="1"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С8.6. Правоведение</a:t>
            </a:r>
            <a:endParaRPr kumimoji="0" lang="ru-RU" sz="1200" b="0" i="0" u="none" strike="noStrike" cap="none" normalizeH="0" baseline="0" dirty="0" smtClean="0">
              <a:ln>
                <a:noFill/>
              </a:ln>
              <a:solidFill>
                <a:schemeClr val="tx1"/>
              </a:solidFill>
              <a:effectLst/>
              <a:latin typeface="Arial" pitchFamily="34" charset="0"/>
            </a:endParaRPr>
          </a:p>
          <a:p>
            <a:pPr marL="0" marR="0" lvl="0" indent="374650" algn="l" defTabSz="914400" rtl="0" eaLnBrk="0" fontAlgn="base" latinLnBrk="0" hangingPunct="0">
              <a:lnSpc>
                <a:spcPct val="15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«Человеку, как существу духовному, невозможно жить на Земле вне права» </a:t>
            </a:r>
            <a:r>
              <a:rPr kumimoji="0" lang="ru-RU" sz="1200" b="1" i="1"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(ИЛ. Ильин).</a:t>
            </a:r>
            <a:endParaRPr kumimoji="0" lang="ru-RU" sz="1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71472" y="642918"/>
          <a:ext cx="8215369" cy="1000107"/>
        </p:xfrm>
        <a:graphic>
          <a:graphicData uri="http://schemas.openxmlformats.org/drawingml/2006/table">
            <a:tbl>
              <a:tblPr/>
              <a:tblGrid>
                <a:gridCol w="988298"/>
                <a:gridCol w="3126909"/>
                <a:gridCol w="983668"/>
                <a:gridCol w="3116494"/>
              </a:tblGrid>
              <a:tr h="333369">
                <a:tc>
                  <a:txBody>
                    <a:bodyPr/>
                    <a:lstStyle/>
                    <a:p>
                      <a:pPr indent="445135" algn="ctr">
                        <a:lnSpc>
                          <a:spcPts val="1150"/>
                        </a:lnSpc>
                        <a:spcAft>
                          <a:spcPts val="0"/>
                        </a:spcAft>
                      </a:pPr>
                      <a:r>
                        <a:rPr lang="ru-RU" sz="1200" b="1" dirty="0">
                          <a:latin typeface="Century Schoolbook"/>
                          <a:ea typeface="Times New Roman"/>
                          <a:cs typeface="Century Schoolbook"/>
                        </a:rPr>
                        <a:t>В1</a:t>
                      </a:r>
                      <a:endParaRPr lang="ru-RU" sz="12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dirty="0">
                          <a:latin typeface="Century Schoolbook"/>
                          <a:ea typeface="Times New Roman"/>
                          <a:cs typeface="Century Schoolbook"/>
                        </a:rPr>
                        <a:t>индустриальное</a:t>
                      </a:r>
                      <a:endParaRPr lang="ru-RU" sz="12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a:latin typeface="Century Schoolbook"/>
                          <a:ea typeface="Times New Roman"/>
                          <a:cs typeface="Century Schoolbook"/>
                        </a:rPr>
                        <a:t>В4</a:t>
                      </a:r>
                      <a:endParaRPr lang="ru-RU" sz="120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a:latin typeface="Century Schoolbook"/>
                          <a:ea typeface="Times New Roman"/>
                          <a:cs typeface="Century Schoolbook"/>
                        </a:rPr>
                        <a:t>125</a:t>
                      </a:r>
                      <a:endParaRPr lang="ru-RU" sz="120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69">
                <a:tc>
                  <a:txBody>
                    <a:bodyPr/>
                    <a:lstStyle/>
                    <a:p>
                      <a:pPr indent="445135" algn="ctr">
                        <a:lnSpc>
                          <a:spcPts val="1150"/>
                        </a:lnSpc>
                        <a:spcAft>
                          <a:spcPts val="0"/>
                        </a:spcAft>
                      </a:pPr>
                      <a:r>
                        <a:rPr lang="ru-RU" sz="1200" b="1">
                          <a:latin typeface="Century Schoolbook"/>
                          <a:ea typeface="Times New Roman"/>
                          <a:cs typeface="Century Schoolbook"/>
                        </a:rPr>
                        <a:t>В2</a:t>
                      </a:r>
                      <a:endParaRPr lang="ru-RU" sz="120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dirty="0">
                          <a:latin typeface="Century Schoolbook"/>
                          <a:ea typeface="Times New Roman"/>
                          <a:cs typeface="Century Schoolbook"/>
                        </a:rPr>
                        <a:t>потребностью</a:t>
                      </a:r>
                      <a:endParaRPr lang="ru-RU" sz="12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dirty="0">
                          <a:latin typeface="Century Schoolbook"/>
                          <a:ea typeface="Times New Roman"/>
                          <a:cs typeface="Century Schoolbook"/>
                        </a:rPr>
                        <a:t>В5</a:t>
                      </a:r>
                      <a:endParaRPr lang="ru-RU" sz="12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dirty="0">
                          <a:latin typeface="Century Schoolbook"/>
                          <a:ea typeface="Times New Roman"/>
                          <a:cs typeface="Century Schoolbook"/>
                        </a:rPr>
                        <a:t>ББАА</a:t>
                      </a:r>
                      <a:endParaRPr lang="ru-RU" sz="12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69">
                <a:tc>
                  <a:txBody>
                    <a:bodyPr/>
                    <a:lstStyle/>
                    <a:p>
                      <a:pPr indent="445135" algn="ctr">
                        <a:lnSpc>
                          <a:spcPts val="1150"/>
                        </a:lnSpc>
                        <a:spcAft>
                          <a:spcPts val="0"/>
                        </a:spcAft>
                      </a:pPr>
                      <a:r>
                        <a:rPr lang="ru-RU" sz="1200" b="1" dirty="0">
                          <a:latin typeface="Century Schoolbook"/>
                          <a:ea typeface="Times New Roman"/>
                          <a:cs typeface="Century Schoolbook"/>
                        </a:rPr>
                        <a:t>ВЗ</a:t>
                      </a:r>
                      <a:endParaRPr lang="ru-RU" sz="12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dirty="0">
                          <a:latin typeface="Century Schoolbook"/>
                          <a:ea typeface="Times New Roman"/>
                          <a:cs typeface="Century Schoolbook"/>
                        </a:rPr>
                        <a:t>АБВАБ</a:t>
                      </a:r>
                      <a:endParaRPr lang="ru-RU" sz="12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dirty="0">
                          <a:latin typeface="Century Schoolbook"/>
                          <a:ea typeface="Times New Roman"/>
                          <a:cs typeface="Century Schoolbook"/>
                        </a:rPr>
                        <a:t>В6</a:t>
                      </a:r>
                      <a:endParaRPr lang="ru-RU" sz="12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dirty="0">
                          <a:latin typeface="Century Schoolbook"/>
                          <a:ea typeface="Times New Roman"/>
                          <a:cs typeface="Century Schoolbook"/>
                        </a:rPr>
                        <a:t>АБГДЗЖИ</a:t>
                      </a:r>
                      <a:endParaRPr lang="ru-RU" sz="1200" dirty="0">
                        <a:latin typeface="Century Schoolbook"/>
                        <a:ea typeface="Times New Roman"/>
                        <a:cs typeface="Times New Roman"/>
                      </a:endParaRPr>
                    </a:p>
                  </a:txBody>
                  <a:tcPr marL="25400" marR="254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Таблица 2"/>
          <p:cNvGraphicFramePr>
            <a:graphicFrameLocks noGrp="1"/>
          </p:cNvGraphicFramePr>
          <p:nvPr/>
        </p:nvGraphicFramePr>
        <p:xfrm>
          <a:off x="428596" y="2357430"/>
          <a:ext cx="8286808" cy="2194560"/>
        </p:xfrm>
        <a:graphic>
          <a:graphicData uri="http://schemas.openxmlformats.org/drawingml/2006/table">
            <a:tbl>
              <a:tblPr/>
              <a:tblGrid>
                <a:gridCol w="7116840"/>
                <a:gridCol w="1169968"/>
              </a:tblGrid>
              <a:tr h="426121">
                <a:tc>
                  <a:txBody>
                    <a:bodyPr/>
                    <a:lstStyle/>
                    <a:p>
                      <a:pPr marL="850265" marR="841375" indent="445135">
                        <a:lnSpc>
                          <a:spcPct val="150000"/>
                        </a:lnSpc>
                        <a:spcAft>
                          <a:spcPts val="0"/>
                        </a:spcAft>
                      </a:pPr>
                      <a:r>
                        <a:rPr lang="ru-RU" sz="1200" b="1" dirty="0">
                          <a:latin typeface="Century Schoolbook"/>
                          <a:ea typeface="Times New Roman"/>
                          <a:cs typeface="Century Schoolbook"/>
                        </a:rPr>
                        <a:t>Содержание верного ответа и указания к оцениванию (допускаются иные формулировки ответа, не искажающие его смысл)</a:t>
                      </a:r>
                      <a:endParaRPr lang="ru-RU" sz="1200" dirty="0">
                        <a:latin typeface="Century Schoolbook"/>
                        <a:ea typeface="Times New Roman"/>
                        <a:cs typeface="Times New Roman"/>
                      </a:endParaRPr>
                    </a:p>
                  </a:txBody>
                  <a:tcPr marL="23596" marR="2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700" b="1" dirty="0">
                          <a:latin typeface="Century Schoolbook"/>
                          <a:ea typeface="Times New Roman"/>
                          <a:cs typeface="Century Schoolbook"/>
                        </a:rPr>
                        <a:t>Баллы</a:t>
                      </a:r>
                      <a:endParaRPr lang="ru-RU" sz="1100" dirty="0">
                        <a:latin typeface="Century Schoolbook"/>
                        <a:ea typeface="Times New Roman"/>
                        <a:cs typeface="Times New Roman"/>
                      </a:endParaRPr>
                    </a:p>
                  </a:txBody>
                  <a:tcPr marL="23596" marR="2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5304">
                <a:tc>
                  <a:txBody>
                    <a:bodyPr/>
                    <a:lstStyle/>
                    <a:p>
                      <a:pPr indent="445135">
                        <a:lnSpc>
                          <a:spcPct val="150000"/>
                        </a:lnSpc>
                        <a:spcAft>
                          <a:spcPts val="0"/>
                        </a:spcAft>
                      </a:pPr>
                      <a:r>
                        <a:rPr lang="ru-RU" sz="1200" b="1" dirty="0">
                          <a:latin typeface="Century Schoolbook"/>
                          <a:ea typeface="Times New Roman"/>
                          <a:cs typeface="Century Schoolbook"/>
                        </a:rPr>
                        <a:t>В ответе называются следующие признаки</a:t>
                      </a:r>
                      <a:r>
                        <a:rPr lang="ru-RU" sz="1200" b="1" dirty="0" smtClean="0">
                          <a:latin typeface="Century Schoolbook"/>
                          <a:ea typeface="Times New Roman"/>
                          <a:cs typeface="Century Schoolbook"/>
                        </a:rPr>
                        <a:t>:</a:t>
                      </a:r>
                      <a:endParaRPr lang="en-US" sz="1200" b="1" dirty="0" smtClean="0">
                        <a:latin typeface="Century Schoolbook"/>
                        <a:ea typeface="Times New Roman"/>
                        <a:cs typeface="Century Schoolbook"/>
                      </a:endParaRPr>
                    </a:p>
                    <a:p>
                      <a:pPr lvl="2">
                        <a:lnSpc>
                          <a:spcPct val="150000"/>
                        </a:lnSpc>
                        <a:spcAft>
                          <a:spcPts val="0"/>
                        </a:spcAft>
                        <a:buFont typeface="Wingdings" pitchFamily="2" charset="2"/>
                        <a:buChar char="q"/>
                        <a:tabLst>
                          <a:tab pos="173990" algn="l"/>
                        </a:tabLst>
                      </a:pP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наличие </a:t>
                      </a:r>
                      <a:r>
                        <a:rPr lang="ru-RU" sz="1200" b="1" dirty="0">
                          <a:latin typeface="Century Schoolbook"/>
                          <a:ea typeface="Times New Roman"/>
                          <a:cs typeface="Century Schoolbook"/>
                        </a:rPr>
                        <a:t>общей цели;</a:t>
                      </a:r>
                      <a:endParaRPr lang="ru-RU" sz="1200" dirty="0">
                        <a:latin typeface="Century Schoolbook"/>
                        <a:ea typeface="Times New Roman"/>
                        <a:cs typeface="Times New Roman"/>
                      </a:endParaRPr>
                    </a:p>
                    <a:p>
                      <a:pPr lvl="2">
                        <a:lnSpc>
                          <a:spcPct val="150000"/>
                        </a:lnSpc>
                        <a:spcAft>
                          <a:spcPts val="0"/>
                        </a:spcAft>
                        <a:buFont typeface="Wingdings" pitchFamily="2" charset="2"/>
                        <a:buChar char="q"/>
                        <a:tabLst>
                          <a:tab pos="173990" algn="l"/>
                        </a:tabLst>
                      </a:pP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наличие </a:t>
                      </a:r>
                      <a:r>
                        <a:rPr lang="ru-RU" sz="1200" b="1" dirty="0">
                          <a:latin typeface="Century Schoolbook"/>
                          <a:ea typeface="Times New Roman"/>
                          <a:cs typeface="Century Schoolbook"/>
                        </a:rPr>
                        <a:t>установившихся взаимоотношений;</a:t>
                      </a:r>
                      <a:endParaRPr lang="ru-RU" sz="1200" dirty="0">
                        <a:latin typeface="Century Schoolbook"/>
                        <a:ea typeface="Times New Roman"/>
                        <a:cs typeface="Times New Roman"/>
                      </a:endParaRPr>
                    </a:p>
                    <a:p>
                      <a:pPr lvl="2">
                        <a:lnSpc>
                          <a:spcPct val="150000"/>
                        </a:lnSpc>
                        <a:spcAft>
                          <a:spcPts val="0"/>
                        </a:spcAft>
                        <a:buFont typeface="Wingdings" pitchFamily="2" charset="2"/>
                        <a:buChar char="q"/>
                        <a:tabLst>
                          <a:tab pos="173990" algn="l"/>
                        </a:tabLst>
                      </a:pPr>
                      <a:r>
                        <a:rPr lang="en-US" sz="1200" b="1" dirty="0" smtClean="0">
                          <a:latin typeface="Century Schoolbook"/>
                          <a:ea typeface="Times New Roman"/>
                          <a:cs typeface="Century Schoolbook"/>
                        </a:rPr>
                        <a:t>  </a:t>
                      </a:r>
                      <a:r>
                        <a:rPr lang="ru-RU" sz="1200" b="1" dirty="0" smtClean="0">
                          <a:latin typeface="Century Schoolbook"/>
                          <a:ea typeface="Times New Roman"/>
                          <a:cs typeface="Century Schoolbook"/>
                        </a:rPr>
                        <a:t>взаимозависимость </a:t>
                      </a:r>
                      <a:r>
                        <a:rPr lang="ru-RU" sz="1200" b="1" dirty="0">
                          <a:latin typeface="Century Schoolbook"/>
                          <a:ea typeface="Times New Roman"/>
                          <a:cs typeface="Century Schoolbook"/>
                        </a:rPr>
                        <a:t>людей друг от друга;</a:t>
                      </a:r>
                      <a:endParaRPr lang="ru-RU" sz="1200" dirty="0">
                        <a:latin typeface="Century Schoolbook"/>
                        <a:ea typeface="Times New Roman"/>
                        <a:cs typeface="Times New Roman"/>
                      </a:endParaRPr>
                    </a:p>
                    <a:p>
                      <a:pPr lvl="2">
                        <a:lnSpc>
                          <a:spcPct val="150000"/>
                        </a:lnSpc>
                        <a:spcAft>
                          <a:spcPts val="0"/>
                        </a:spcAft>
                        <a:buFont typeface="Wingdings" pitchFamily="2" charset="2"/>
                        <a:buChar char="q"/>
                        <a:tabLst>
                          <a:tab pos="173990" algn="l"/>
                        </a:tabLst>
                      </a:pP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осознание </a:t>
                      </a:r>
                      <a:r>
                        <a:rPr lang="ru-RU" sz="1200" b="1" dirty="0">
                          <a:latin typeface="Century Schoolbook"/>
                          <a:ea typeface="Times New Roman"/>
                          <a:cs typeface="Century Schoolbook"/>
                        </a:rPr>
                        <a:t>людьми принадлежности к одной группе.</a:t>
                      </a:r>
                      <a:endParaRPr lang="ru-RU" sz="1200" dirty="0">
                        <a:latin typeface="Century Schoolbook"/>
                        <a:ea typeface="Times New Roman"/>
                        <a:cs typeface="Times New Roman"/>
                      </a:endParaRPr>
                    </a:p>
                  </a:txBody>
                  <a:tcPr marL="23596" marR="2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100" dirty="0">
                        <a:latin typeface="Century Schoolbook"/>
                        <a:ea typeface="Times New Roman"/>
                        <a:cs typeface="Times New Roman"/>
                      </a:endParaRPr>
                    </a:p>
                  </a:txBody>
                  <a:tcPr marL="23596" marR="2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500034" y="1857364"/>
            <a:ext cx="8286808" cy="307777"/>
          </a:xfrm>
          <a:prstGeom prst="rect">
            <a:avLst/>
          </a:prstGeom>
          <a:noFill/>
        </p:spPr>
        <p:txBody>
          <a:bodyPr wrap="square" rtlCol="0">
            <a:spAutoFit/>
          </a:bodyPr>
          <a:lstStyle/>
          <a:p>
            <a:r>
              <a:rPr lang="ru-RU" sz="1400" b="1" dirty="0" smtClean="0">
                <a:solidFill>
                  <a:srgbClr val="FF0000"/>
                </a:solidFill>
              </a:rPr>
              <a:t>С1.   Назовите признаки социальной группы, указанные в тексте.</a:t>
            </a:r>
            <a:endParaRPr lang="ru-RU" sz="1400" dirty="0">
              <a:solidFill>
                <a:srgbClr val="FF0000"/>
              </a:solidFill>
            </a:endParaRPr>
          </a:p>
        </p:txBody>
      </p:sp>
      <p:sp>
        <p:nvSpPr>
          <p:cNvPr id="5" name="TextBox 4"/>
          <p:cNvSpPr txBox="1"/>
          <p:nvPr/>
        </p:nvSpPr>
        <p:spPr>
          <a:xfrm>
            <a:off x="428596" y="4857760"/>
            <a:ext cx="8286808" cy="461665"/>
          </a:xfrm>
          <a:prstGeom prst="rect">
            <a:avLst/>
          </a:prstGeom>
          <a:noFill/>
        </p:spPr>
        <p:txBody>
          <a:bodyPr wrap="square" rtlCol="0">
            <a:spAutoFit/>
          </a:bodyPr>
          <a:lstStyle/>
          <a:p>
            <a:r>
              <a:rPr lang="ru-RU" sz="1200" dirty="0" smtClean="0">
                <a:solidFill>
                  <a:srgbClr val="FF0000"/>
                </a:solidFill>
                <a:latin typeface="Century Schoolbook" pitchFamily="18" charset="0"/>
                <a:ea typeface="Times New Roman" pitchFamily="18" charset="0"/>
                <a:cs typeface="Century Schoolbook" pitchFamily="18" charset="0"/>
              </a:rPr>
              <a:t>группы помогают удовлетворить важные психологические или социальные проблемы, например, потребности во внимании и любви, переживании чувства принадлежности</a:t>
            </a:r>
            <a:r>
              <a:rPr lang="ru-RU" sz="1200" dirty="0" smtClean="0">
                <a:latin typeface="Century Schoolbook" pitchFamily="18" charset="0"/>
                <a:ea typeface="Times New Roman" pitchFamily="18" charset="0"/>
                <a:cs typeface="Century Schoolbook" pitchFamily="18" charset="0"/>
              </a:rPr>
              <a:t>.</a:t>
            </a:r>
            <a:endParaRPr lang="ru-RU" sz="1200" dirty="0"/>
          </a:p>
        </p:txBody>
      </p:sp>
      <p:sp>
        <p:nvSpPr>
          <p:cNvPr id="6" name="TextBox 5"/>
          <p:cNvSpPr txBox="1"/>
          <p:nvPr/>
        </p:nvSpPr>
        <p:spPr>
          <a:xfrm>
            <a:off x="428596" y="4643446"/>
            <a:ext cx="8286808" cy="276999"/>
          </a:xfrm>
          <a:prstGeom prst="rect">
            <a:avLst/>
          </a:prstGeom>
          <a:noFill/>
        </p:spPr>
        <p:txBody>
          <a:bodyPr wrap="square" rtlCol="0">
            <a:spAutoFit/>
          </a:bodyPr>
          <a:lstStyle/>
          <a:p>
            <a:r>
              <a:rPr lang="ru-RU" sz="1200" dirty="0" smtClean="0">
                <a:solidFill>
                  <a:srgbClr val="FF0000"/>
                </a:solidFill>
                <a:latin typeface="Century Schoolbook" pitchFamily="18" charset="0"/>
                <a:ea typeface="Times New Roman" pitchFamily="18" charset="0"/>
                <a:cs typeface="Century Schoolbook" pitchFamily="18" charset="0"/>
              </a:rPr>
              <a:t>общие цели и устойчивые отношения</a:t>
            </a:r>
          </a:p>
        </p:txBody>
      </p:sp>
      <p:sp>
        <p:nvSpPr>
          <p:cNvPr id="7" name="TextBox 6"/>
          <p:cNvSpPr txBox="1"/>
          <p:nvPr/>
        </p:nvSpPr>
        <p:spPr>
          <a:xfrm>
            <a:off x="500034" y="5286388"/>
            <a:ext cx="8429684" cy="276999"/>
          </a:xfrm>
          <a:prstGeom prst="rect">
            <a:avLst/>
          </a:prstGeom>
          <a:noFill/>
        </p:spPr>
        <p:txBody>
          <a:bodyPr wrap="square" rtlCol="0">
            <a:spAutoFit/>
          </a:bodyPr>
          <a:lstStyle/>
          <a:p>
            <a:r>
              <a:rPr lang="ru-RU" sz="1200" dirty="0" smtClean="0">
                <a:solidFill>
                  <a:srgbClr val="FF0000"/>
                </a:solidFill>
                <a:latin typeface="Century Schoolbook" pitchFamily="18" charset="0"/>
                <a:ea typeface="Times New Roman" pitchFamily="18" charset="0"/>
                <a:cs typeface="Century Schoolbook" pitchFamily="18" charset="0"/>
              </a:rPr>
              <a:t>Группы помогают в достижении целей, которые мы не смогли бы осуществить в одиночку</a:t>
            </a:r>
          </a:p>
        </p:txBody>
      </p:sp>
      <p:sp>
        <p:nvSpPr>
          <p:cNvPr id="8" name="TextBox 7"/>
          <p:cNvSpPr txBox="1"/>
          <p:nvPr/>
        </p:nvSpPr>
        <p:spPr>
          <a:xfrm>
            <a:off x="500034" y="5572140"/>
            <a:ext cx="7143800" cy="461665"/>
          </a:xfrm>
          <a:prstGeom prst="rect">
            <a:avLst/>
          </a:prstGeom>
          <a:noFill/>
        </p:spPr>
        <p:txBody>
          <a:bodyPr wrap="square" rtlCol="0">
            <a:spAutoFit/>
          </a:bodyPr>
          <a:lstStyle/>
          <a:p>
            <a:r>
              <a:rPr lang="ru-RU" sz="1200" dirty="0" smtClean="0">
                <a:solidFill>
                  <a:srgbClr val="FF0000"/>
                </a:solidFill>
                <a:latin typeface="Century Schoolbook" pitchFamily="18" charset="0"/>
                <a:ea typeface="Times New Roman" pitchFamily="18" charset="0"/>
                <a:cs typeface="Century Schoolbook" pitchFamily="18" charset="0"/>
              </a:rPr>
              <a:t>Принадлежность к группе часто обеспечивает нас знаниями и информацией, которые в противном случае были бы для нас недоступны...</a:t>
            </a:r>
          </a:p>
        </p:txBody>
      </p:sp>
      <p:cxnSp>
        <p:nvCxnSpPr>
          <p:cNvPr id="14" name="Прямая со стрелкой 13"/>
          <p:cNvCxnSpPr/>
          <p:nvPr/>
        </p:nvCxnSpPr>
        <p:spPr>
          <a:xfrm rot="5400000">
            <a:off x="642910" y="4000504"/>
            <a:ext cx="1143008" cy="42862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rot="5400000">
            <a:off x="642910" y="4286256"/>
            <a:ext cx="1143008" cy="42862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rot="5400000">
            <a:off x="607191" y="4607727"/>
            <a:ext cx="1214446" cy="42862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rot="5400000">
            <a:off x="607191" y="4822041"/>
            <a:ext cx="1285884" cy="50006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up)">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up)">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up)">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left)">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500034" y="571480"/>
            <a:ext cx="8384026"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FF0000"/>
                </a:solidFill>
                <a:effectLst/>
                <a:latin typeface="Century Schoolbook" pitchFamily="18" charset="0"/>
                <a:ea typeface="Times New Roman" pitchFamily="18" charset="0"/>
                <a:cs typeface="Century Schoolbook" pitchFamily="18" charset="0"/>
              </a:rPr>
              <a:t>С2.   Выделите указанные автором причины объединения людей в группы. Назовите три причины.</a:t>
            </a:r>
            <a:endParaRPr kumimoji="0" lang="ru-RU" sz="1200" b="0" i="0" u="none" strike="noStrike" cap="none" normalizeH="0" baseline="0" dirty="0" smtClean="0">
              <a:ln>
                <a:noFill/>
              </a:ln>
              <a:solidFill>
                <a:srgbClr val="FF0000"/>
              </a:solidFill>
              <a:effectLst/>
              <a:latin typeface="Arial" pitchFamily="34" charset="0"/>
            </a:endParaRPr>
          </a:p>
        </p:txBody>
      </p:sp>
      <p:graphicFrame>
        <p:nvGraphicFramePr>
          <p:cNvPr id="3" name="Таблица 2"/>
          <p:cNvGraphicFramePr>
            <a:graphicFrameLocks noGrp="1"/>
          </p:cNvGraphicFramePr>
          <p:nvPr/>
        </p:nvGraphicFramePr>
        <p:xfrm>
          <a:off x="428596" y="1142984"/>
          <a:ext cx="8358246" cy="3291840"/>
        </p:xfrm>
        <a:graphic>
          <a:graphicData uri="http://schemas.openxmlformats.org/drawingml/2006/table">
            <a:tbl>
              <a:tblPr/>
              <a:tblGrid>
                <a:gridCol w="7181666"/>
                <a:gridCol w="1176580"/>
              </a:tblGrid>
              <a:tr h="283288">
                <a:tc>
                  <a:txBody>
                    <a:bodyPr/>
                    <a:lstStyle/>
                    <a:p>
                      <a:pPr marL="850265" marR="841375" indent="445135">
                        <a:lnSpc>
                          <a:spcPct val="150000"/>
                        </a:lnSpc>
                        <a:spcAft>
                          <a:spcPts val="0"/>
                        </a:spcAft>
                      </a:pPr>
                      <a:r>
                        <a:rPr lang="ru-RU" sz="1200" b="1" dirty="0">
                          <a:latin typeface="Century Schoolbook"/>
                          <a:ea typeface="Times New Roman"/>
                          <a:cs typeface="Century Schoolbook"/>
                        </a:rPr>
                        <a:t>Содержание верного ответа и указания к оцениванию (допускаются иные формулировки ответа, не искажающие его смысл)</a:t>
                      </a:r>
                      <a:endParaRPr lang="ru-RU" sz="1200" dirty="0">
                        <a:latin typeface="Century Schoolbook"/>
                        <a:ea typeface="Times New Roman"/>
                        <a:cs typeface="Times New Roman"/>
                      </a:endParaRP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dirty="0">
                          <a:latin typeface="Century Schoolbook"/>
                          <a:ea typeface="Times New Roman"/>
                          <a:cs typeface="Century Schoolbook"/>
                        </a:rPr>
                        <a:t>Баллы</a:t>
                      </a:r>
                      <a:endParaRPr lang="ru-RU" sz="1200" dirty="0">
                        <a:latin typeface="Century Schoolbook"/>
                        <a:ea typeface="Times New Roman"/>
                        <a:cs typeface="Times New Roman"/>
                      </a:endParaRP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9201">
                <a:tc>
                  <a:txBody>
                    <a:bodyPr/>
                    <a:lstStyle/>
                    <a:p>
                      <a:pPr indent="445135">
                        <a:lnSpc>
                          <a:spcPct val="150000"/>
                        </a:lnSpc>
                        <a:spcAft>
                          <a:spcPts val="0"/>
                        </a:spcAft>
                      </a:pPr>
                      <a:r>
                        <a:rPr lang="ru-RU" sz="1200" b="1" dirty="0">
                          <a:latin typeface="Century Schoolbook"/>
                          <a:ea typeface="Times New Roman"/>
                          <a:cs typeface="Century Schoolbook"/>
                        </a:rPr>
                        <a:t>В ответе могут быть указаны следующие причины объединения людей в группы:</a:t>
                      </a:r>
                      <a:endParaRPr lang="ru-RU" sz="1200" dirty="0">
                        <a:latin typeface="Century Schoolbook"/>
                        <a:ea typeface="Times New Roman"/>
                        <a:cs typeface="Times New Roman"/>
                      </a:endParaRPr>
                    </a:p>
                    <a:p>
                      <a:pPr lvl="3">
                        <a:lnSpc>
                          <a:spcPct val="150000"/>
                        </a:lnSpc>
                        <a:spcAft>
                          <a:spcPts val="0"/>
                        </a:spcAft>
                        <a:buFont typeface="Wingdings" pitchFamily="2" charset="2"/>
                        <a:buChar char="q"/>
                        <a:tabLst>
                          <a:tab pos="170815" algn="l"/>
                        </a:tabLst>
                      </a:pPr>
                      <a:r>
                        <a:rPr lang="en-US" sz="1200" b="1" dirty="0" smtClean="0">
                          <a:latin typeface="Century Schoolbook"/>
                          <a:ea typeface="Times New Roman"/>
                          <a:cs typeface="Century Schoolbook"/>
                        </a:rPr>
                        <a:t>  </a:t>
                      </a:r>
                      <a:r>
                        <a:rPr lang="ru-RU" sz="1200" b="1" dirty="0" smtClean="0">
                          <a:latin typeface="Century Schoolbook"/>
                          <a:ea typeface="Times New Roman"/>
                          <a:cs typeface="Century Schoolbook"/>
                        </a:rPr>
                        <a:t>реализуют </a:t>
                      </a:r>
                      <a:r>
                        <a:rPr lang="ru-RU" sz="1200" b="1" dirty="0">
                          <a:latin typeface="Century Schoolbook"/>
                          <a:ea typeface="Times New Roman"/>
                          <a:cs typeface="Century Schoolbook"/>
                        </a:rPr>
                        <a:t>чувства людей в социальной принадлежности;</a:t>
                      </a:r>
                      <a:endParaRPr lang="ru-RU" sz="1200" dirty="0">
                        <a:latin typeface="Century Schoolbook"/>
                        <a:ea typeface="Times New Roman"/>
                        <a:cs typeface="Times New Roman"/>
                      </a:endParaRPr>
                    </a:p>
                    <a:p>
                      <a:pPr lvl="3">
                        <a:lnSpc>
                          <a:spcPct val="150000"/>
                        </a:lnSpc>
                        <a:spcAft>
                          <a:spcPts val="0"/>
                        </a:spcAft>
                        <a:buFont typeface="Wingdings" pitchFamily="2" charset="2"/>
                        <a:buChar char="q"/>
                        <a:tabLst>
                          <a:tab pos="170815" algn="l"/>
                        </a:tabLst>
                      </a:pPr>
                      <a:r>
                        <a:rPr lang="en-US" sz="1200" b="1" dirty="0" smtClean="0">
                          <a:latin typeface="Century Schoolbook"/>
                          <a:ea typeface="Times New Roman"/>
                          <a:cs typeface="Century Schoolbook"/>
                        </a:rPr>
                        <a:t>  </a:t>
                      </a:r>
                      <a:r>
                        <a:rPr lang="ru-RU" sz="1200" b="1" dirty="0" smtClean="0">
                          <a:latin typeface="Century Schoolbook"/>
                          <a:ea typeface="Times New Roman"/>
                          <a:cs typeface="Century Schoolbook"/>
                        </a:rPr>
                        <a:t>помогают </a:t>
                      </a:r>
                      <a:r>
                        <a:rPr lang="ru-RU" sz="1200" b="1" dirty="0">
                          <a:latin typeface="Century Schoolbook"/>
                          <a:ea typeface="Times New Roman"/>
                          <a:cs typeface="Century Schoolbook"/>
                        </a:rPr>
                        <a:t>в достижении ряда целей;</a:t>
                      </a:r>
                      <a:endParaRPr lang="ru-RU" sz="1200" dirty="0">
                        <a:latin typeface="Century Schoolbook"/>
                        <a:ea typeface="Times New Roman"/>
                        <a:cs typeface="Times New Roman"/>
                      </a:endParaRPr>
                    </a:p>
                    <a:p>
                      <a:pPr lvl="3">
                        <a:lnSpc>
                          <a:spcPct val="150000"/>
                        </a:lnSpc>
                        <a:spcAft>
                          <a:spcPts val="0"/>
                        </a:spcAft>
                        <a:buFont typeface="Wingdings" pitchFamily="2" charset="2"/>
                        <a:buChar char="q"/>
                        <a:tabLst>
                          <a:tab pos="170815" algn="l"/>
                        </a:tabLst>
                      </a:pPr>
                      <a:r>
                        <a:rPr lang="en-US" sz="1200" b="1" dirty="0" smtClean="0">
                          <a:latin typeface="Century Schoolbook"/>
                          <a:ea typeface="Times New Roman"/>
                          <a:cs typeface="Century Schoolbook"/>
                        </a:rPr>
                        <a:t>  </a:t>
                      </a:r>
                      <a:r>
                        <a:rPr lang="ru-RU" sz="1200" b="1" dirty="0" smtClean="0">
                          <a:latin typeface="Century Schoolbook"/>
                          <a:ea typeface="Times New Roman"/>
                          <a:cs typeface="Century Schoolbook"/>
                        </a:rPr>
                        <a:t>обеспечивают </a:t>
                      </a:r>
                      <a:r>
                        <a:rPr lang="ru-RU" sz="1200" b="1" dirty="0">
                          <a:latin typeface="Century Schoolbook"/>
                          <a:ea typeface="Times New Roman"/>
                          <a:cs typeface="Century Schoolbook"/>
                        </a:rPr>
                        <a:t>информацией;</a:t>
                      </a:r>
                      <a:endParaRPr lang="ru-RU" sz="1200" dirty="0">
                        <a:latin typeface="Century Schoolbook"/>
                        <a:ea typeface="Times New Roman"/>
                        <a:cs typeface="Times New Roman"/>
                      </a:endParaRPr>
                    </a:p>
                    <a:p>
                      <a:pPr lvl="3">
                        <a:lnSpc>
                          <a:spcPct val="150000"/>
                        </a:lnSpc>
                        <a:spcAft>
                          <a:spcPts val="0"/>
                        </a:spcAft>
                        <a:buFont typeface="Wingdings" pitchFamily="2" charset="2"/>
                        <a:buChar char="q"/>
                        <a:tabLst>
                          <a:tab pos="170815" algn="l"/>
                        </a:tabLst>
                      </a:pPr>
                      <a:r>
                        <a:rPr lang="en-US" sz="1200" b="1" dirty="0" smtClean="0">
                          <a:latin typeface="Century Schoolbook"/>
                          <a:ea typeface="Times New Roman"/>
                          <a:cs typeface="Century Schoolbook"/>
                        </a:rPr>
                        <a:t>  </a:t>
                      </a:r>
                      <a:r>
                        <a:rPr lang="ru-RU" sz="1200" b="1" dirty="0" smtClean="0">
                          <a:latin typeface="Century Schoolbook"/>
                          <a:ea typeface="Times New Roman"/>
                          <a:cs typeface="Century Schoolbook"/>
                        </a:rPr>
                        <a:t>повышают </a:t>
                      </a:r>
                      <a:r>
                        <a:rPr lang="ru-RU" sz="1200" b="1" dirty="0">
                          <a:latin typeface="Century Schoolbook"/>
                          <a:ea typeface="Times New Roman"/>
                          <a:cs typeface="Century Schoolbook"/>
                        </a:rPr>
                        <a:t>самооценку.</a:t>
                      </a:r>
                      <a:endParaRPr lang="ru-RU" sz="1200" dirty="0">
                        <a:latin typeface="Century Schoolbook"/>
                        <a:ea typeface="Times New Roman"/>
                        <a:cs typeface="Times New Roman"/>
                      </a:endParaRP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200" dirty="0">
                        <a:latin typeface="Century Schoolbook"/>
                        <a:ea typeface="Times New Roman"/>
                        <a:cs typeface="Times New Roman"/>
                      </a:endParaRP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644">
                <a:tc>
                  <a:txBody>
                    <a:bodyPr/>
                    <a:lstStyle/>
                    <a:p>
                      <a:pPr indent="445135">
                        <a:lnSpc>
                          <a:spcPct val="150000"/>
                        </a:lnSpc>
                        <a:spcAft>
                          <a:spcPts val="0"/>
                        </a:spcAft>
                      </a:pPr>
                      <a:r>
                        <a:rPr lang="ru-RU" sz="1200" b="1" dirty="0">
                          <a:latin typeface="Century Schoolbook"/>
                          <a:ea typeface="Times New Roman"/>
                          <a:cs typeface="Century Schoolbook"/>
                        </a:rPr>
                        <a:t>Правильно указаны три причин</a:t>
                      </a:r>
                      <a:endParaRPr lang="ru-RU" sz="1200" dirty="0">
                        <a:latin typeface="Century Schoolbook"/>
                        <a:ea typeface="Times New Roman"/>
                        <a:cs typeface="Times New Roman"/>
                      </a:endParaRP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dirty="0">
                          <a:latin typeface="Century Schoolbook"/>
                          <a:ea typeface="Times New Roman"/>
                          <a:cs typeface="Century Schoolbook"/>
                        </a:rPr>
                        <a:t>2</a:t>
                      </a:r>
                      <a:endParaRPr lang="ru-RU" sz="1200" dirty="0">
                        <a:latin typeface="Century Schoolbook"/>
                        <a:ea typeface="Times New Roman"/>
                        <a:cs typeface="Times New Roman"/>
                      </a:endParaRP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644">
                <a:tc>
                  <a:txBody>
                    <a:bodyPr/>
                    <a:lstStyle/>
                    <a:p>
                      <a:pPr indent="445135">
                        <a:lnSpc>
                          <a:spcPct val="150000"/>
                        </a:lnSpc>
                        <a:spcAft>
                          <a:spcPts val="0"/>
                        </a:spcAft>
                      </a:pPr>
                      <a:r>
                        <a:rPr lang="ru-RU" sz="1200" b="1" dirty="0">
                          <a:latin typeface="Century Schoolbook"/>
                          <a:ea typeface="Times New Roman"/>
                          <a:cs typeface="Century Schoolbook"/>
                        </a:rPr>
                        <a:t>Правильно указаны две причины</a:t>
                      </a:r>
                      <a:endParaRPr lang="ru-RU" sz="1200" dirty="0">
                        <a:latin typeface="Century Schoolbook"/>
                        <a:ea typeface="Times New Roman"/>
                        <a:cs typeface="Times New Roman"/>
                      </a:endParaRP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dirty="0">
                          <a:latin typeface="Century Schoolbook"/>
                          <a:ea typeface="Times New Roman"/>
                          <a:cs typeface="Century Schoolbook"/>
                        </a:rPr>
                        <a:t>1</a:t>
                      </a:r>
                      <a:endParaRPr lang="ru-RU" sz="1200" dirty="0">
                        <a:latin typeface="Century Schoolbook"/>
                        <a:ea typeface="Times New Roman"/>
                        <a:cs typeface="Times New Roman"/>
                      </a:endParaRP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644">
                <a:tc>
                  <a:txBody>
                    <a:bodyPr/>
                    <a:lstStyle/>
                    <a:p>
                      <a:pPr indent="445135">
                        <a:lnSpc>
                          <a:spcPct val="150000"/>
                        </a:lnSpc>
                        <a:spcAft>
                          <a:spcPts val="0"/>
                        </a:spcAft>
                      </a:pPr>
                      <a:r>
                        <a:rPr lang="ru-RU" sz="1200" b="1" dirty="0">
                          <a:latin typeface="Century Schoolbook"/>
                          <a:ea typeface="Times New Roman"/>
                          <a:cs typeface="Century Schoolbook"/>
                        </a:rPr>
                        <a:t>Указана одна причина ИЛИ ответ неправильный</a:t>
                      </a:r>
                      <a:endParaRPr lang="ru-RU" sz="1200" dirty="0">
                        <a:latin typeface="Century Schoolbook"/>
                        <a:ea typeface="Times New Roman"/>
                        <a:cs typeface="Times New Roman"/>
                      </a:endParaRP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5135" algn="ctr">
                        <a:lnSpc>
                          <a:spcPts val="1150"/>
                        </a:lnSpc>
                        <a:spcAft>
                          <a:spcPts val="0"/>
                        </a:spcAft>
                      </a:pPr>
                      <a:r>
                        <a:rPr lang="ru-RU" sz="1200" b="1" dirty="0">
                          <a:latin typeface="Century Schoolbook"/>
                          <a:ea typeface="Times New Roman"/>
                          <a:cs typeface="Century Schoolbook"/>
                        </a:rPr>
                        <a:t>0</a:t>
                      </a:r>
                      <a:endParaRPr lang="ru-RU" sz="1200" dirty="0">
                        <a:latin typeface="Century Schoolbook"/>
                        <a:ea typeface="Times New Roman"/>
                        <a:cs typeface="Times New Roman"/>
                      </a:endParaRP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844">
                <a:tc>
                  <a:txBody>
                    <a:bodyPr/>
                    <a:lstStyle/>
                    <a:p>
                      <a:pPr>
                        <a:lnSpc>
                          <a:spcPct val="150000"/>
                        </a:lnSpc>
                        <a:spcAft>
                          <a:spcPts val="0"/>
                        </a:spcAft>
                      </a:pPr>
                      <a:r>
                        <a:rPr lang="ru-RU" sz="1200" b="1" i="1" dirty="0">
                          <a:latin typeface="Times New Roman"/>
                          <a:ea typeface="Times New Roman"/>
                          <a:cs typeface="Times New Roman"/>
                        </a:rPr>
                        <a:t>Максимальный балл</a:t>
                      </a:r>
                      <a:endParaRPr lang="ru-RU" sz="1200" dirty="0">
                        <a:latin typeface="Century Schoolbook"/>
                        <a:ea typeface="Times New Roman"/>
                        <a:cs typeface="Times New Roman"/>
                      </a:endParaRP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445135" algn="ctr" defTabSz="914400" rtl="0" eaLnBrk="1" latinLnBrk="0" hangingPunct="1">
                        <a:lnSpc>
                          <a:spcPts val="1150"/>
                        </a:lnSpc>
                        <a:spcAft>
                          <a:spcPts val="0"/>
                        </a:spcAft>
                      </a:pPr>
                      <a:r>
                        <a:rPr lang="ru-RU" sz="1200" b="1" kern="1200" dirty="0">
                          <a:solidFill>
                            <a:schemeClr val="tx1"/>
                          </a:solidFill>
                          <a:latin typeface="Century Schoolbook"/>
                          <a:ea typeface="Times New Roman"/>
                          <a:cs typeface="Century Schoolbook"/>
                        </a:rPr>
                        <a:t>2</a:t>
                      </a:r>
                    </a:p>
                  </a:txBody>
                  <a:tcPr marL="23607" marR="23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428596" y="6143644"/>
            <a:ext cx="7143800" cy="461665"/>
          </a:xfrm>
          <a:prstGeom prst="rect">
            <a:avLst/>
          </a:prstGeom>
          <a:noFill/>
        </p:spPr>
        <p:txBody>
          <a:bodyPr wrap="square" rtlCol="0">
            <a:spAutoFit/>
          </a:bodyPr>
          <a:lstStyle/>
          <a:p>
            <a:r>
              <a:rPr lang="ru-RU" sz="1200" dirty="0" smtClean="0">
                <a:solidFill>
                  <a:srgbClr val="FF0000"/>
                </a:solidFill>
                <a:latin typeface="Century Schoolbook" pitchFamily="18" charset="0"/>
                <a:ea typeface="Times New Roman" pitchFamily="18" charset="0"/>
                <a:cs typeface="Century Schoolbook" pitchFamily="18" charset="0"/>
              </a:rPr>
              <a:t>Принадлежность к группе часто обеспечивает нас знаниями и информацией, которые в противном случае были бы для нас недоступны...</a:t>
            </a:r>
          </a:p>
        </p:txBody>
      </p:sp>
      <p:cxnSp>
        <p:nvCxnSpPr>
          <p:cNvPr id="5" name="Прямая со стрелкой 4"/>
          <p:cNvCxnSpPr/>
          <p:nvPr/>
        </p:nvCxnSpPr>
        <p:spPr>
          <a:xfrm rot="5400000">
            <a:off x="-178627" y="4321975"/>
            <a:ext cx="3500462" cy="71438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rot="5400000">
            <a:off x="-142908" y="3643314"/>
            <a:ext cx="3000396" cy="10001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57158" y="5500702"/>
            <a:ext cx="8286808" cy="276999"/>
          </a:xfrm>
          <a:prstGeom prst="rect">
            <a:avLst/>
          </a:prstGeom>
          <a:noFill/>
        </p:spPr>
        <p:txBody>
          <a:bodyPr wrap="square" rtlCol="0">
            <a:spAutoFit/>
          </a:bodyPr>
          <a:lstStyle/>
          <a:p>
            <a:r>
              <a:rPr lang="ru-RU" sz="1200" dirty="0" smtClean="0">
                <a:solidFill>
                  <a:srgbClr val="FF0000"/>
                </a:solidFill>
                <a:latin typeface="Century Schoolbook" pitchFamily="18" charset="0"/>
                <a:ea typeface="Times New Roman" pitchFamily="18" charset="0"/>
                <a:cs typeface="Century Schoolbook" pitchFamily="18" charset="0"/>
              </a:rPr>
              <a:t>общие цели и устойчивые отношения</a:t>
            </a:r>
          </a:p>
        </p:txBody>
      </p:sp>
      <p:sp>
        <p:nvSpPr>
          <p:cNvPr id="14" name="Прямоугольник 13"/>
          <p:cNvSpPr/>
          <p:nvPr/>
        </p:nvSpPr>
        <p:spPr>
          <a:xfrm>
            <a:off x="428596" y="4500570"/>
            <a:ext cx="8429684" cy="738664"/>
          </a:xfrm>
          <a:prstGeom prst="rect">
            <a:avLst/>
          </a:prstGeom>
        </p:spPr>
        <p:txBody>
          <a:bodyPr wrap="square">
            <a:spAutoFit/>
          </a:bodyPr>
          <a:lstStyle/>
          <a:p>
            <a:r>
              <a:rPr lang="ru-RU" sz="1200" dirty="0" smtClean="0">
                <a:solidFill>
                  <a:srgbClr val="FF0000"/>
                </a:solidFill>
                <a:latin typeface="Century Schoolbook" pitchFamily="18" charset="0"/>
                <a:ea typeface="Times New Roman" pitchFamily="18" charset="0"/>
                <a:cs typeface="Century Schoolbook" pitchFamily="18" charset="0"/>
              </a:rPr>
              <a:t>Это трудно различимые, но очень важные потребности: представьте себе жизнь в полной социальной изоляции! Поначалу вы бы не возражали против этого, но в конце концов почувствовали бы себя</a:t>
            </a:r>
            <a:r>
              <a:rPr lang="en-US" sz="1200" dirty="0" smtClean="0">
                <a:solidFill>
                  <a:srgbClr val="FF0000"/>
                </a:solidFill>
                <a:latin typeface="Century Schoolbook" pitchFamily="18" charset="0"/>
                <a:ea typeface="Times New Roman" pitchFamily="18" charset="0"/>
                <a:cs typeface="Century Schoolbook" pitchFamily="18" charset="0"/>
              </a:rPr>
              <a:t> </a:t>
            </a:r>
            <a:r>
              <a:rPr lang="ru-RU" sz="1200" dirty="0" smtClean="0">
                <a:solidFill>
                  <a:srgbClr val="FF0000"/>
                </a:solidFill>
                <a:latin typeface="Century Schoolbook" pitchFamily="18" charset="0"/>
                <a:ea typeface="Times New Roman" pitchFamily="18" charset="0"/>
                <a:cs typeface="Century Schoolbook" pitchFamily="18" charset="0"/>
              </a:rPr>
              <a:t>ужасно одинокими</a:t>
            </a:r>
            <a:r>
              <a:rPr lang="ru-RU" b="1" dirty="0" smtClean="0">
                <a:latin typeface="Century Schoolbook" pitchFamily="18" charset="0"/>
                <a:ea typeface="Times New Roman" pitchFamily="18" charset="0"/>
                <a:cs typeface="Century Schoolbook" pitchFamily="18" charset="0"/>
              </a:rPr>
              <a:t>.</a:t>
            </a:r>
            <a:endParaRPr lang="ru-RU" dirty="0"/>
          </a:p>
        </p:txBody>
      </p:sp>
      <p:cxnSp>
        <p:nvCxnSpPr>
          <p:cNvPr id="15" name="Прямая со стрелкой 14"/>
          <p:cNvCxnSpPr/>
          <p:nvPr/>
        </p:nvCxnSpPr>
        <p:spPr>
          <a:xfrm rot="5400000">
            <a:off x="178563" y="2964653"/>
            <a:ext cx="2357454" cy="114300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0"/>
            <a:ext cx="8786842" cy="646331"/>
          </a:xfrm>
          <a:prstGeom prst="rect">
            <a:avLst/>
          </a:prstGeom>
          <a:noFill/>
        </p:spPr>
        <p:txBody>
          <a:bodyPr wrap="square" rtlCol="0">
            <a:spAutoFit/>
          </a:bodyPr>
          <a:lstStyle/>
          <a:p>
            <a:pPr>
              <a:lnSpc>
                <a:spcPct val="150000"/>
              </a:lnSpc>
            </a:pPr>
            <a:r>
              <a:rPr lang="ru-RU" sz="1200" b="1" dirty="0" smtClean="0">
                <a:solidFill>
                  <a:srgbClr val="FF0000"/>
                </a:solidFill>
                <a:latin typeface="Century Schoolbook" pitchFamily="18" charset="0"/>
                <a:ea typeface="Times New Roman" pitchFamily="18" charset="0"/>
                <a:cs typeface="Century Schoolbook" pitchFamily="18" charset="0"/>
              </a:rPr>
              <a:t>СЗ.   Проанализируйте с точки зрения наличия или отсутствия основных признаков социальной группы такую группу, как пассажиры одного авиарейса. Конкретизируйте один из своих выводов.</a:t>
            </a:r>
          </a:p>
        </p:txBody>
      </p:sp>
      <p:graphicFrame>
        <p:nvGraphicFramePr>
          <p:cNvPr id="3" name="Таблица 2"/>
          <p:cNvGraphicFramePr>
            <a:graphicFrameLocks noGrp="1"/>
          </p:cNvGraphicFramePr>
          <p:nvPr/>
        </p:nvGraphicFramePr>
        <p:xfrm>
          <a:off x="285720" y="1000108"/>
          <a:ext cx="8643998" cy="3291840"/>
        </p:xfrm>
        <a:graphic>
          <a:graphicData uri="http://schemas.openxmlformats.org/drawingml/2006/table">
            <a:tbl>
              <a:tblPr/>
              <a:tblGrid>
                <a:gridCol w="7424191"/>
                <a:gridCol w="1219807"/>
              </a:tblGrid>
              <a:tr h="297396">
                <a:tc>
                  <a:txBody>
                    <a:bodyPr/>
                    <a:lstStyle/>
                    <a:p>
                      <a:pPr marL="844550" marR="844550">
                        <a:lnSpc>
                          <a:spcPct val="150000"/>
                        </a:lnSpc>
                        <a:spcAft>
                          <a:spcPts val="0"/>
                        </a:spcAft>
                      </a:pPr>
                      <a:r>
                        <a:rPr lang="ru-RU" sz="1200" b="1" dirty="0">
                          <a:latin typeface="Century Schoolbook"/>
                          <a:ea typeface="Times New Roman"/>
                          <a:cs typeface="Century Schoolbook"/>
                        </a:rPr>
                        <a:t>Содержание верного ответа и указания к оцениванию (допускаются иные формулировки ответа, не искажающие его смысл)</a:t>
                      </a:r>
                      <a:endParaRPr lang="ru-RU" sz="1200" dirty="0">
                        <a:latin typeface="Century Schoolbook"/>
                        <a:ea typeface="Times New Roman"/>
                        <a:cs typeface="Times New Roman"/>
                      </a:endParaRPr>
                    </a:p>
                  </a:txBody>
                  <a:tcPr marL="23584" marR="23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200" b="1">
                          <a:latin typeface="Century Schoolbook"/>
                          <a:ea typeface="Times New Roman"/>
                          <a:cs typeface="Century Schoolbook"/>
                        </a:rPr>
                        <a:t>Баллы</a:t>
                      </a:r>
                      <a:endParaRPr lang="ru-RU" sz="1200">
                        <a:latin typeface="Century Schoolbook"/>
                        <a:ea typeface="Times New Roman"/>
                        <a:cs typeface="Times New Roman"/>
                      </a:endParaRPr>
                    </a:p>
                  </a:txBody>
                  <a:tcPr marL="23584" marR="23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1080">
                <a:tc>
                  <a:txBody>
                    <a:bodyPr/>
                    <a:lstStyle/>
                    <a:p>
                      <a:pPr>
                        <a:lnSpc>
                          <a:spcPct val="150000"/>
                        </a:lnSpc>
                        <a:spcAft>
                          <a:spcPts val="0"/>
                        </a:spcAft>
                      </a:pPr>
                      <a:r>
                        <a:rPr lang="ru-RU" sz="1200" b="1" dirty="0">
                          <a:latin typeface="Century Schoolbook"/>
                          <a:ea typeface="Times New Roman"/>
                          <a:cs typeface="Century Schoolbook"/>
                        </a:rPr>
                        <a:t>В ответе могут быть приведены следующие положения:</a:t>
                      </a:r>
                      <a:endParaRPr lang="ru-RU" sz="1200" dirty="0">
                        <a:latin typeface="Century Schoolbook"/>
                        <a:ea typeface="Times New Roman"/>
                        <a:cs typeface="Times New Roman"/>
                      </a:endParaRPr>
                    </a:p>
                    <a:p>
                      <a:pPr lvl="1">
                        <a:lnSpc>
                          <a:spcPct val="150000"/>
                        </a:lnSpc>
                        <a:spcAft>
                          <a:spcPts val="0"/>
                        </a:spcAft>
                        <a:tabLst>
                          <a:tab pos="213360" algn="l"/>
                        </a:tabLst>
                      </a:pPr>
                      <a:r>
                        <a:rPr lang="ru-RU" sz="1200" b="1" dirty="0" smtClean="0">
                          <a:latin typeface="Century Schoolbook"/>
                          <a:ea typeface="Times New Roman"/>
                          <a:cs typeface="Century Schoolbook"/>
                        </a:rPr>
                        <a:t>1)</a:t>
                      </a: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Для </a:t>
                      </a:r>
                      <a:r>
                        <a:rPr lang="ru-RU" sz="1200" b="1" dirty="0">
                          <a:latin typeface="Century Schoolbook"/>
                          <a:ea typeface="Times New Roman"/>
                          <a:cs typeface="Century Schoolbook"/>
                        </a:rPr>
                        <a:t>данной группы характерна общность некоторых целей. В частности, </a:t>
                      </a:r>
                      <a:r>
                        <a:rPr lang="en-US" sz="1200" b="1" dirty="0" smtClean="0">
                          <a:latin typeface="Century Schoolbook"/>
                          <a:ea typeface="Times New Roman"/>
                          <a:cs typeface="Century Schoolbook"/>
                        </a:rPr>
                        <a:t>  </a:t>
                      </a:r>
                    </a:p>
                    <a:p>
                      <a:pPr lvl="1">
                        <a:lnSpc>
                          <a:spcPct val="150000"/>
                        </a:lnSpc>
                        <a:spcAft>
                          <a:spcPts val="0"/>
                        </a:spcAft>
                        <a:tabLst>
                          <a:tab pos="213360" algn="l"/>
                        </a:tabLst>
                      </a:pPr>
                      <a:r>
                        <a:rPr lang="en-US" sz="1200" b="1" dirty="0" smtClean="0">
                          <a:latin typeface="Century Schoolbook"/>
                          <a:ea typeface="Times New Roman"/>
                          <a:cs typeface="Century Schoolbook"/>
                        </a:rPr>
                        <a:t>      </a:t>
                      </a:r>
                      <a:r>
                        <a:rPr lang="ru-RU" sz="1200" b="1" dirty="0" smtClean="0">
                          <a:latin typeface="Century Schoolbook"/>
                          <a:ea typeface="Times New Roman"/>
                          <a:cs typeface="Century Schoolbook"/>
                        </a:rPr>
                        <a:t>благополучно добраться</a:t>
                      </a: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до </a:t>
                      </a:r>
                      <a:r>
                        <a:rPr lang="ru-RU" sz="1200" b="1" dirty="0">
                          <a:latin typeface="Century Schoolbook"/>
                          <a:ea typeface="Times New Roman"/>
                          <a:cs typeface="Century Schoolbook"/>
                        </a:rPr>
                        <a:t>места назначения.</a:t>
                      </a:r>
                      <a:endParaRPr lang="ru-RU" sz="1200" dirty="0">
                        <a:latin typeface="Century Schoolbook"/>
                        <a:ea typeface="Times New Roman"/>
                        <a:cs typeface="Times New Roman"/>
                      </a:endParaRPr>
                    </a:p>
                    <a:p>
                      <a:pPr lvl="1">
                        <a:lnSpc>
                          <a:spcPct val="150000"/>
                        </a:lnSpc>
                        <a:spcAft>
                          <a:spcPts val="0"/>
                        </a:spcAft>
                        <a:tabLst>
                          <a:tab pos="213360" algn="l"/>
                        </a:tabLst>
                      </a:pPr>
                      <a:r>
                        <a:rPr lang="ru-RU" sz="1200" b="1" dirty="0" smtClean="0">
                          <a:latin typeface="Century Schoolbook"/>
                          <a:ea typeface="Times New Roman"/>
                          <a:cs typeface="Century Schoolbook"/>
                        </a:rPr>
                        <a:t>2)</a:t>
                      </a: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В </a:t>
                      </a:r>
                      <a:r>
                        <a:rPr lang="ru-RU" sz="1200" b="1" dirty="0">
                          <a:latin typeface="Century Schoolbook"/>
                          <a:ea typeface="Times New Roman"/>
                          <a:cs typeface="Century Schoolbook"/>
                        </a:rPr>
                        <a:t>данной группе может иметь место взаимозависимость. Например, если кто-то </a:t>
                      </a:r>
                      <a:r>
                        <a:rPr lang="en-US" sz="1200" b="1" dirty="0" smtClean="0">
                          <a:latin typeface="Century Schoolbook"/>
                          <a:ea typeface="Times New Roman"/>
                          <a:cs typeface="Century Schoolbook"/>
                        </a:rPr>
                        <a:t>   </a:t>
                      </a:r>
                    </a:p>
                    <a:p>
                      <a:pPr lvl="1">
                        <a:lnSpc>
                          <a:spcPct val="150000"/>
                        </a:lnSpc>
                        <a:spcAft>
                          <a:spcPts val="0"/>
                        </a:spcAft>
                        <a:tabLst>
                          <a:tab pos="213360" algn="l"/>
                        </a:tabLst>
                      </a:pPr>
                      <a:r>
                        <a:rPr lang="en-US" sz="1200" b="1" dirty="0" smtClean="0">
                          <a:latin typeface="Century Schoolbook"/>
                          <a:ea typeface="Times New Roman"/>
                          <a:cs typeface="Century Schoolbook"/>
                        </a:rPr>
                        <a:t>      </a:t>
                      </a:r>
                      <a:r>
                        <a:rPr lang="ru-RU" sz="1200" b="1" dirty="0" smtClean="0">
                          <a:latin typeface="Century Schoolbook"/>
                          <a:ea typeface="Times New Roman"/>
                          <a:cs typeface="Century Schoolbook"/>
                        </a:rPr>
                        <a:t>встал </a:t>
                      </a:r>
                      <a:r>
                        <a:rPr lang="ru-RU" sz="1200" b="1" dirty="0">
                          <a:latin typeface="Century Schoolbook"/>
                          <a:ea typeface="Times New Roman"/>
                          <a:cs typeface="Century Schoolbook"/>
                        </a:rPr>
                        <a:t>в </a:t>
                      </a:r>
                      <a:r>
                        <a:rPr lang="ru-RU" sz="1200" b="1" dirty="0" smtClean="0">
                          <a:latin typeface="Century Schoolbook"/>
                          <a:ea typeface="Times New Roman"/>
                          <a:cs typeface="Century Schoolbook"/>
                        </a:rPr>
                        <a:t>проходе,</a:t>
                      </a: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другие </a:t>
                      </a:r>
                      <a:r>
                        <a:rPr lang="ru-RU" sz="1200" b="1" dirty="0">
                          <a:latin typeface="Century Schoolbook"/>
                          <a:ea typeface="Times New Roman"/>
                          <a:cs typeface="Century Schoolbook"/>
                        </a:rPr>
                        <a:t>не смогут пройти.                                                           ,</a:t>
                      </a:r>
                      <a:endParaRPr lang="ru-RU" sz="1200" dirty="0">
                        <a:latin typeface="Century Schoolbook"/>
                        <a:ea typeface="Times New Roman"/>
                        <a:cs typeface="Times New Roman"/>
                      </a:endParaRPr>
                    </a:p>
                  </a:txBody>
                  <a:tcPr marL="23584" marR="23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ru-RU" sz="1200">
                        <a:latin typeface="Century Schoolbook"/>
                        <a:ea typeface="Times New Roman"/>
                        <a:cs typeface="Times New Roman"/>
                      </a:endParaRPr>
                    </a:p>
                  </a:txBody>
                  <a:tcPr marL="23584" marR="23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396">
                <a:tc>
                  <a:txBody>
                    <a:bodyPr/>
                    <a:lstStyle/>
                    <a:p>
                      <a:pPr marL="847090" marR="844550">
                        <a:lnSpc>
                          <a:spcPct val="150000"/>
                        </a:lnSpc>
                        <a:spcAft>
                          <a:spcPts val="0"/>
                        </a:spcAft>
                      </a:pPr>
                      <a:r>
                        <a:rPr lang="ru-RU" sz="1200" b="1" dirty="0">
                          <a:latin typeface="Century Schoolbook"/>
                          <a:ea typeface="Times New Roman"/>
                          <a:cs typeface="Century Schoolbook"/>
                        </a:rPr>
                        <a:t>Содержание верного ответа и указания к оцениванию (допускаются иные формулировки ответа, не искажающие его смысл)</a:t>
                      </a:r>
                      <a:endParaRPr lang="ru-RU" sz="1200" dirty="0">
                        <a:latin typeface="Century Schoolbook"/>
                        <a:ea typeface="Times New Roman"/>
                        <a:cs typeface="Times New Roman"/>
                      </a:endParaRPr>
                    </a:p>
                  </a:txBody>
                  <a:tcPr marL="23584" marR="23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200" b="1">
                          <a:latin typeface="Century Schoolbook"/>
                          <a:ea typeface="Times New Roman"/>
                          <a:cs typeface="Century Schoolbook"/>
                        </a:rPr>
                        <a:t>Баллы</a:t>
                      </a:r>
                      <a:endParaRPr lang="ru-RU" sz="1200">
                        <a:latin typeface="Century Schoolbook"/>
                        <a:ea typeface="Times New Roman"/>
                        <a:cs typeface="Times New Roman"/>
                      </a:endParaRPr>
                    </a:p>
                  </a:txBody>
                  <a:tcPr marL="23584" marR="23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648">
                <a:tc>
                  <a:txBody>
                    <a:bodyPr/>
                    <a:lstStyle/>
                    <a:p>
                      <a:pPr marL="685800" lvl="1" indent="-228600">
                        <a:lnSpc>
                          <a:spcPct val="150000"/>
                        </a:lnSpc>
                        <a:spcAft>
                          <a:spcPts val="0"/>
                        </a:spcAft>
                        <a:buAutoNum type="arabicParenR" startAt="3"/>
                        <a:tabLst>
                          <a:tab pos="213360" algn="l"/>
                        </a:tabLst>
                      </a:pPr>
                      <a:r>
                        <a:rPr lang="ru-RU" sz="1200" b="1" dirty="0" smtClean="0">
                          <a:latin typeface="Century Schoolbook"/>
                          <a:ea typeface="Times New Roman"/>
                          <a:cs typeface="Century Schoolbook"/>
                        </a:rPr>
                        <a:t>В </a:t>
                      </a:r>
                      <a:r>
                        <a:rPr lang="ru-RU" sz="1200" b="1" dirty="0">
                          <a:latin typeface="Century Schoolbook"/>
                          <a:ea typeface="Times New Roman"/>
                          <a:cs typeface="Century Schoolbook"/>
                        </a:rPr>
                        <a:t>этой группе может иметь место взаимодействие, но оно не носит устойчивого </a:t>
                      </a:r>
                      <a:r>
                        <a:rPr lang="ru-RU" sz="1200" b="1" dirty="0" smtClean="0">
                          <a:latin typeface="Century Schoolbook"/>
                          <a:ea typeface="Times New Roman"/>
                          <a:cs typeface="Century Schoolbook"/>
                        </a:rPr>
                        <a:t>характера</a:t>
                      </a:r>
                      <a:r>
                        <a:rPr lang="ru-RU" sz="1200" b="1" dirty="0">
                          <a:latin typeface="Century Schoolbook"/>
                          <a:ea typeface="Times New Roman"/>
                          <a:cs typeface="Century Schoolbook"/>
                        </a:rPr>
                        <a:t>: </a:t>
                      </a:r>
                      <a:r>
                        <a:rPr lang="ru-RU" sz="1200" b="1" dirty="0" smtClean="0">
                          <a:latin typeface="Century Schoolbook"/>
                          <a:ea typeface="Times New Roman"/>
                          <a:cs typeface="Century Schoolbook"/>
                        </a:rPr>
                        <a:t>после</a:t>
                      </a: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завершения </a:t>
                      </a:r>
                      <a:r>
                        <a:rPr lang="ru-RU" sz="1200" b="1" dirty="0">
                          <a:latin typeface="Century Schoolbook"/>
                          <a:ea typeface="Times New Roman"/>
                          <a:cs typeface="Century Schoolbook"/>
                        </a:rPr>
                        <a:t>полета оно прекращается.</a:t>
                      </a:r>
                      <a:endParaRPr lang="ru-RU" sz="1200" dirty="0">
                        <a:latin typeface="Century Schoolbook"/>
                        <a:ea typeface="Times New Roman"/>
                        <a:cs typeface="Times New Roman"/>
                      </a:endParaRPr>
                    </a:p>
                    <a:p>
                      <a:pPr lvl="1">
                        <a:lnSpc>
                          <a:spcPct val="150000"/>
                        </a:lnSpc>
                        <a:spcAft>
                          <a:spcPts val="0"/>
                        </a:spcAft>
                        <a:tabLst>
                          <a:tab pos="213360" algn="l"/>
                        </a:tabLst>
                      </a:pPr>
                      <a:r>
                        <a:rPr lang="ru-RU" sz="1200" b="1" dirty="0" smtClean="0">
                          <a:latin typeface="Century Schoolbook"/>
                          <a:ea typeface="Times New Roman"/>
                          <a:cs typeface="Century Schoolbook"/>
                        </a:rPr>
                        <a:t>4)</a:t>
                      </a: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Как </a:t>
                      </a:r>
                      <a:r>
                        <a:rPr lang="ru-RU" sz="1200" b="1" dirty="0">
                          <a:latin typeface="Century Schoolbook"/>
                          <a:ea typeface="Times New Roman"/>
                          <a:cs typeface="Century Schoolbook"/>
                        </a:rPr>
                        <a:t>правило, пассажиры не воспринимают себя как часть единой группы.</a:t>
                      </a:r>
                      <a:endParaRPr lang="ru-RU" sz="1200" dirty="0">
                        <a:latin typeface="Century Schoolbook"/>
                        <a:ea typeface="Times New Roman"/>
                        <a:cs typeface="Times New Roman"/>
                      </a:endParaRPr>
                    </a:p>
                  </a:txBody>
                  <a:tcPr marL="23584" marR="23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ru-RU" sz="1200" dirty="0">
                        <a:latin typeface="Century Schoolbook"/>
                        <a:ea typeface="Times New Roman"/>
                        <a:cs typeface="Times New Roman"/>
                      </a:endParaRPr>
                    </a:p>
                  </a:txBody>
                  <a:tcPr marL="23584" marR="23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285720" y="0"/>
            <a:ext cx="885828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FF0000"/>
                </a:solidFill>
                <a:effectLst/>
                <a:latin typeface="Century Schoolbook" pitchFamily="18" charset="0"/>
                <a:ea typeface="Times New Roman" pitchFamily="18" charset="0"/>
                <a:cs typeface="Century Schoolbook" pitchFamily="18" charset="0"/>
              </a:rPr>
              <a:t>С4.   Как вы понимаете выдвинутое автором положение о роли группы в формировании «Я-концепции»? Ответьте на этот вопрос, используя свои знания из курса обществоведения.</a:t>
            </a:r>
            <a:endParaRPr kumimoji="0" lang="ru-RU" sz="1400" b="0" i="0" u="none" strike="noStrike" cap="none" normalizeH="0" baseline="0" dirty="0" smtClean="0">
              <a:ln>
                <a:noFill/>
              </a:ln>
              <a:solidFill>
                <a:srgbClr val="FF0000"/>
              </a:solidFill>
              <a:effectLst/>
              <a:latin typeface="Arial" pitchFamily="34" charset="0"/>
            </a:endParaRPr>
          </a:p>
        </p:txBody>
      </p:sp>
      <p:graphicFrame>
        <p:nvGraphicFramePr>
          <p:cNvPr id="4" name="Таблица 3"/>
          <p:cNvGraphicFramePr>
            <a:graphicFrameLocks noGrp="1"/>
          </p:cNvGraphicFramePr>
          <p:nvPr/>
        </p:nvGraphicFramePr>
        <p:xfrm>
          <a:off x="214282" y="1071546"/>
          <a:ext cx="8643998" cy="3520440"/>
        </p:xfrm>
        <a:graphic>
          <a:graphicData uri="http://schemas.openxmlformats.org/drawingml/2006/table">
            <a:tbl>
              <a:tblPr/>
              <a:tblGrid>
                <a:gridCol w="7426325"/>
                <a:gridCol w="1217673"/>
              </a:tblGrid>
              <a:tr h="278887">
                <a:tc>
                  <a:txBody>
                    <a:bodyPr/>
                    <a:lstStyle/>
                    <a:p>
                      <a:pPr marL="914400" marR="859790">
                        <a:lnSpc>
                          <a:spcPct val="150000"/>
                        </a:lnSpc>
                        <a:spcAft>
                          <a:spcPts val="0"/>
                        </a:spcAft>
                      </a:pPr>
                      <a:r>
                        <a:rPr lang="ru-RU" sz="1400" b="1" dirty="0">
                          <a:latin typeface="Century Schoolbook"/>
                          <a:ea typeface="Times New Roman"/>
                          <a:cs typeface="Century Schoolbook"/>
                        </a:rPr>
                        <a:t>Содержание верного ответа и указания к оцениванию (допускаются иные формулировки ответа, не искажающие его смысл)</a:t>
                      </a:r>
                      <a:endParaRPr lang="ru-RU" sz="1400" dirty="0">
                        <a:latin typeface="Century Schoolbook"/>
                        <a:ea typeface="Times New Roman"/>
                        <a:cs typeface="Times New Roman"/>
                      </a:endParaRPr>
                    </a:p>
                  </a:txBody>
                  <a:tcPr marL="23241" marR="232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130"/>
                        </a:lnSpc>
                        <a:spcAft>
                          <a:spcPts val="0"/>
                        </a:spcAft>
                      </a:pPr>
                      <a:r>
                        <a:rPr lang="ru-RU" sz="1400" b="1">
                          <a:latin typeface="Century Schoolbook"/>
                          <a:ea typeface="Times New Roman"/>
                          <a:cs typeface="Century Schoolbook"/>
                        </a:rPr>
                        <a:t>Баллы</a:t>
                      </a:r>
                      <a:endParaRPr lang="ru-RU" sz="1400">
                        <a:latin typeface="Century Schoolbook"/>
                        <a:ea typeface="Times New Roman"/>
                        <a:cs typeface="Times New Roman"/>
                      </a:endParaRPr>
                    </a:p>
                  </a:txBody>
                  <a:tcPr marL="23241" marR="232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3086">
                <a:tc>
                  <a:txBody>
                    <a:bodyPr/>
                    <a:lstStyle/>
                    <a:p>
                      <a:pPr lvl="1">
                        <a:lnSpc>
                          <a:spcPct val="150000"/>
                        </a:lnSpc>
                        <a:spcAft>
                          <a:spcPts val="0"/>
                        </a:spcAft>
                      </a:pPr>
                      <a:r>
                        <a:rPr lang="ru-RU" sz="1400" b="1" dirty="0">
                          <a:latin typeface="Century Schoolbook"/>
                          <a:ea typeface="Times New Roman"/>
                          <a:cs typeface="Century Schoolbook"/>
                        </a:rPr>
                        <a:t>В ответе могут быть приведены следующие положения:</a:t>
                      </a:r>
                      <a:endParaRPr lang="ru-RU" sz="1400" dirty="0">
                        <a:latin typeface="Century Schoolbook"/>
                        <a:ea typeface="Times New Roman"/>
                        <a:cs typeface="Times New Roman"/>
                      </a:endParaRPr>
                    </a:p>
                    <a:p>
                      <a:pPr marL="800100" lvl="1" indent="-342900">
                        <a:lnSpc>
                          <a:spcPct val="150000"/>
                        </a:lnSpc>
                        <a:spcAft>
                          <a:spcPts val="0"/>
                        </a:spcAft>
                        <a:buAutoNum type="arabicParenR"/>
                        <a:tabLst>
                          <a:tab pos="210185" algn="l"/>
                        </a:tabLst>
                      </a:pPr>
                      <a:r>
                        <a:rPr lang="ru-RU" sz="1400" b="1" dirty="0" smtClean="0">
                          <a:latin typeface="Century Schoolbook"/>
                          <a:ea typeface="Times New Roman"/>
                          <a:cs typeface="Century Schoolbook"/>
                        </a:rPr>
                        <a:t>«</a:t>
                      </a:r>
                      <a:r>
                        <a:rPr lang="ru-RU" sz="1400" b="1" dirty="0">
                          <a:latin typeface="Century Schoolbook"/>
                          <a:ea typeface="Times New Roman"/>
                          <a:cs typeface="Century Schoolbook"/>
                        </a:rPr>
                        <a:t>Я-концепция» — совокупность представлений человека о самом </a:t>
                      </a:r>
                      <a:endParaRPr lang="en-US" sz="1400" b="1" dirty="0" smtClean="0">
                        <a:latin typeface="Century Schoolbook"/>
                        <a:ea typeface="Times New Roman"/>
                        <a:cs typeface="Century Schoolbook"/>
                      </a:endParaRPr>
                    </a:p>
                    <a:p>
                      <a:pPr marL="800100" lvl="1" indent="-342900">
                        <a:lnSpc>
                          <a:spcPct val="150000"/>
                        </a:lnSpc>
                        <a:spcAft>
                          <a:spcPts val="0"/>
                        </a:spcAft>
                        <a:buNone/>
                        <a:tabLst>
                          <a:tab pos="210185" algn="l"/>
                        </a:tabLst>
                      </a:pPr>
                      <a:r>
                        <a:rPr lang="en-US" sz="1400" b="1" dirty="0" smtClean="0">
                          <a:latin typeface="Century Schoolbook"/>
                          <a:ea typeface="Times New Roman"/>
                          <a:cs typeface="Century Schoolbook"/>
                        </a:rPr>
                        <a:t>       </a:t>
                      </a:r>
                      <a:r>
                        <a:rPr lang="ru-RU" sz="1400" b="1" dirty="0" smtClean="0">
                          <a:latin typeface="Century Schoolbook"/>
                          <a:ea typeface="Times New Roman"/>
                          <a:cs typeface="Century Schoolbook"/>
                        </a:rPr>
                        <a:t>себе</a:t>
                      </a:r>
                      <a:r>
                        <a:rPr lang="ru-RU" sz="1400" b="1" dirty="0">
                          <a:latin typeface="Century Schoolbook"/>
                          <a:ea typeface="Times New Roman"/>
                          <a:cs typeface="Century Schoolbook"/>
                        </a:rPr>
                        <a:t>;</a:t>
                      </a:r>
                      <a:endParaRPr lang="ru-RU" sz="1400" dirty="0">
                        <a:latin typeface="Century Schoolbook"/>
                        <a:ea typeface="Times New Roman"/>
                        <a:cs typeface="Times New Roman"/>
                      </a:endParaRPr>
                    </a:p>
                    <a:p>
                      <a:pPr marL="800100" lvl="1" indent="-342900">
                        <a:lnSpc>
                          <a:spcPct val="150000"/>
                        </a:lnSpc>
                        <a:spcAft>
                          <a:spcPts val="0"/>
                        </a:spcAft>
                        <a:buAutoNum type="arabicParenR" startAt="2"/>
                        <a:tabLst>
                          <a:tab pos="216535" algn="l"/>
                        </a:tabLst>
                      </a:pPr>
                      <a:r>
                        <a:rPr lang="ru-RU" sz="1400" b="1" dirty="0" smtClean="0">
                          <a:latin typeface="Century Schoolbook"/>
                          <a:ea typeface="Times New Roman"/>
                          <a:cs typeface="Century Schoolbook"/>
                        </a:rPr>
                        <a:t>Составной </a:t>
                      </a:r>
                      <a:r>
                        <a:rPr lang="ru-RU" sz="1400" b="1" dirty="0">
                          <a:latin typeface="Century Schoolbook"/>
                          <a:ea typeface="Times New Roman"/>
                          <a:cs typeface="Century Schoolbook"/>
                        </a:rPr>
                        <a:t>частью «Я-концепции» является самооценка</a:t>
                      </a:r>
                      <a:r>
                        <a:rPr lang="ru-RU" sz="1400" b="1" dirty="0" smtClean="0">
                          <a:latin typeface="Century Schoolbook"/>
                          <a:ea typeface="Times New Roman"/>
                          <a:cs typeface="Century Schoolbook"/>
                        </a:rPr>
                        <a:t>; </a:t>
                      </a:r>
                      <a:endParaRPr lang="en-US" sz="1400" b="1" dirty="0" smtClean="0">
                        <a:latin typeface="Century Schoolbook"/>
                        <a:ea typeface="Times New Roman"/>
                        <a:cs typeface="Century Schoolbook"/>
                      </a:endParaRPr>
                    </a:p>
                    <a:p>
                      <a:pPr marL="800100" lvl="1" indent="-342900">
                        <a:lnSpc>
                          <a:spcPct val="150000"/>
                        </a:lnSpc>
                        <a:spcAft>
                          <a:spcPts val="0"/>
                        </a:spcAft>
                        <a:buAutoNum type="arabicParenR" startAt="2"/>
                        <a:tabLst>
                          <a:tab pos="216535" algn="l"/>
                        </a:tabLst>
                      </a:pPr>
                      <a:r>
                        <a:rPr lang="ru-RU" sz="1400" b="1" dirty="0" smtClean="0">
                          <a:latin typeface="Century Schoolbook"/>
                          <a:ea typeface="Times New Roman"/>
                          <a:cs typeface="Century Schoolbook"/>
                        </a:rPr>
                        <a:t>Войдя в престижную для себя группу, человек переносит ее </a:t>
                      </a:r>
                      <a:endParaRPr lang="en-US" sz="1400" b="1" dirty="0" smtClean="0">
                        <a:latin typeface="Century Schoolbook"/>
                        <a:ea typeface="Times New Roman"/>
                        <a:cs typeface="Century Schoolbook"/>
                      </a:endParaRPr>
                    </a:p>
                    <a:p>
                      <a:pPr marL="800100" lvl="1" indent="-342900">
                        <a:lnSpc>
                          <a:spcPct val="150000"/>
                        </a:lnSpc>
                        <a:spcAft>
                          <a:spcPts val="0"/>
                        </a:spcAft>
                        <a:buNone/>
                        <a:tabLst>
                          <a:tab pos="216535" algn="l"/>
                        </a:tabLst>
                      </a:pPr>
                      <a:r>
                        <a:rPr lang="en-US" sz="1400" b="1" dirty="0" smtClean="0">
                          <a:latin typeface="Century Schoolbook"/>
                          <a:ea typeface="Times New Roman"/>
                          <a:cs typeface="Century Schoolbook"/>
                        </a:rPr>
                        <a:t>        </a:t>
                      </a:r>
                      <a:r>
                        <a:rPr lang="ru-RU" sz="1400" b="1" dirty="0" smtClean="0">
                          <a:latin typeface="Century Schoolbook"/>
                          <a:ea typeface="Times New Roman"/>
                          <a:cs typeface="Century Schoolbook"/>
                        </a:rPr>
                        <a:t>значимость на себя;</a:t>
                      </a:r>
                      <a:endParaRPr lang="ru-RU" sz="1400" dirty="0" smtClean="0">
                        <a:latin typeface="Century Schoolbook"/>
                        <a:ea typeface="Times New Roman"/>
                        <a:cs typeface="Times New Roman"/>
                      </a:endParaRPr>
                    </a:p>
                    <a:p>
                      <a:pPr marL="800100" lvl="1" indent="-342900">
                        <a:lnSpc>
                          <a:spcPct val="150000"/>
                        </a:lnSpc>
                        <a:spcAft>
                          <a:spcPts val="0"/>
                        </a:spcAft>
                        <a:buAutoNum type="arabicParenR" startAt="4"/>
                        <a:tabLst>
                          <a:tab pos="216535" algn="l"/>
                        </a:tabLst>
                      </a:pPr>
                      <a:r>
                        <a:rPr lang="ru-RU" sz="1400" b="1" dirty="0" smtClean="0">
                          <a:latin typeface="Century Schoolbook"/>
                          <a:ea typeface="Times New Roman"/>
                          <a:cs typeface="Century Schoolbook"/>
                        </a:rPr>
                        <a:t>В результате вхождение в престижную для индивида группу повышает его самооценку.</a:t>
                      </a:r>
                      <a:endParaRPr lang="ru-RU" sz="1400" dirty="0" smtClean="0">
                        <a:latin typeface="Century Schoolbook"/>
                        <a:ea typeface="Times New Roman"/>
                        <a:cs typeface="Times New Roman"/>
                      </a:endParaRPr>
                    </a:p>
                  </a:txBody>
                  <a:tcPr marL="23241" marR="232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latin typeface="Century Schoolbook"/>
                        <a:ea typeface="Times New Roman"/>
                        <a:cs typeface="Times New Roman"/>
                      </a:endParaRPr>
                    </a:p>
                  </a:txBody>
                  <a:tcPr marL="23241" marR="232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8715436" cy="954107"/>
          </a:xfrm>
          <a:prstGeom prst="rect">
            <a:avLst/>
          </a:prstGeom>
        </p:spPr>
        <p:txBody>
          <a:bodyPr wrap="square">
            <a:spAutoFit/>
          </a:bodyPr>
          <a:lstStyle/>
          <a:p>
            <a:r>
              <a:rPr lang="ru-RU" sz="1400" b="1" dirty="0" smtClean="0">
                <a:latin typeface="Century Schoolbook" pitchFamily="18" charset="0"/>
                <a:ea typeface="Times New Roman" pitchFamily="18" charset="0"/>
                <a:cs typeface="Century Schoolbook" pitchFamily="18" charset="0"/>
              </a:rPr>
              <a:t>Я-концепция — одно из базовых понятий гуманистической психологии, относительно устойчивая совокупность представлений индивида о себе, интегральная характеристика, на базе которой индивидом строится отношение к себе и взаимодействие с другими людьми.</a:t>
            </a:r>
          </a:p>
        </p:txBody>
      </p:sp>
      <p:sp>
        <p:nvSpPr>
          <p:cNvPr id="3" name="Прямоугольник 2"/>
          <p:cNvSpPr/>
          <p:nvPr/>
        </p:nvSpPr>
        <p:spPr>
          <a:xfrm>
            <a:off x="214282" y="1166843"/>
            <a:ext cx="8572560" cy="1815882"/>
          </a:xfrm>
          <a:prstGeom prst="rect">
            <a:avLst/>
          </a:prstGeom>
        </p:spPr>
        <p:txBody>
          <a:bodyPr wrap="square">
            <a:spAutoFit/>
          </a:bodyPr>
          <a:lstStyle/>
          <a:p>
            <a:r>
              <a:rPr lang="ru-RU" sz="1400" b="1" dirty="0" smtClean="0">
                <a:latin typeface="Century Schoolbook" pitchFamily="18" charset="0"/>
                <a:ea typeface="Times New Roman" pitchFamily="18" charset="0"/>
                <a:cs typeface="Century Schoolbook" pitchFamily="18" charset="0"/>
              </a:rPr>
              <a:t>Несмотря на устойчивость, «</a:t>
            </a:r>
            <a:r>
              <a:rPr lang="ru-RU" sz="1400" b="1" dirty="0" err="1" smtClean="0">
                <a:latin typeface="Century Schoolbook" pitchFamily="18" charset="0"/>
                <a:ea typeface="Times New Roman" pitchFamily="18" charset="0"/>
                <a:cs typeface="Century Schoolbook" pitchFamily="18" charset="0"/>
              </a:rPr>
              <a:t>я-концепция</a:t>
            </a:r>
            <a:r>
              <a:rPr lang="ru-RU" sz="1400" b="1" dirty="0" smtClean="0">
                <a:latin typeface="Century Schoolbook" pitchFamily="18" charset="0"/>
                <a:ea typeface="Times New Roman" pitchFamily="18" charset="0"/>
                <a:cs typeface="Century Schoolbook" pitchFamily="18" charset="0"/>
              </a:rPr>
              <a:t>» — не статическое, а динамическое образование. На формирование «</a:t>
            </a:r>
            <a:r>
              <a:rPr lang="ru-RU" sz="1400" b="1" dirty="0" err="1" smtClean="0">
                <a:latin typeface="Century Schoolbook" pitchFamily="18" charset="0"/>
                <a:ea typeface="Times New Roman" pitchFamily="18" charset="0"/>
                <a:cs typeface="Century Schoolbook" pitchFamily="18" charset="0"/>
              </a:rPr>
              <a:t>я-концепции</a:t>
            </a:r>
            <a:r>
              <a:rPr lang="ru-RU" sz="1400" b="1" dirty="0" smtClean="0">
                <a:latin typeface="Century Schoolbook" pitchFamily="18" charset="0"/>
                <a:ea typeface="Times New Roman" pitchFamily="18" charset="0"/>
                <a:cs typeface="Century Schoolbook" pitchFamily="18" charset="0"/>
              </a:rPr>
              <a:t>» влияет целый комплекс факторов, из которых особенно важны контакты со «значимыми другими», в сущности определяющие представления о самом себе. В современной психологии Я-концепция рассматривается как один из компонентов личности, как отношение индивида к самому себе. Понятие « Я- концепция» выражает единство и целостность личности с ее субъективной внутренней стороной, то есть то, что известно индивиду о самом себе, каким он видит, чувствует и представляет себя сам.</a:t>
            </a:r>
          </a:p>
        </p:txBody>
      </p:sp>
      <p:sp>
        <p:nvSpPr>
          <p:cNvPr id="4" name="Прямоугольник 3"/>
          <p:cNvSpPr/>
          <p:nvPr/>
        </p:nvSpPr>
        <p:spPr>
          <a:xfrm>
            <a:off x="285720" y="3143248"/>
            <a:ext cx="8358230" cy="3323987"/>
          </a:xfrm>
          <a:prstGeom prst="rect">
            <a:avLst/>
          </a:prstGeom>
        </p:spPr>
        <p:txBody>
          <a:bodyPr wrap="square">
            <a:spAutoFit/>
          </a:bodyPr>
          <a:lstStyle/>
          <a:p>
            <a:r>
              <a:rPr lang="ru-RU" sz="1400" b="1" dirty="0" smtClean="0">
                <a:latin typeface="Century Schoolbook" pitchFamily="18" charset="0"/>
                <a:ea typeface="Times New Roman" pitchFamily="18" charset="0"/>
                <a:cs typeface="Century Schoolbook" pitchFamily="18" charset="0"/>
              </a:rPr>
              <a:t>Я-концепция – это совокупность установок на самого себя. В большинстве определений установки подчёркиваются три главных её элемента, её три психологические составляющие:</a:t>
            </a:r>
          </a:p>
          <a:p>
            <a:pPr marL="342900" indent="-342900">
              <a:buFont typeface="Wingdings" pitchFamily="2" charset="2"/>
              <a:buChar char="q"/>
            </a:pPr>
            <a:r>
              <a:rPr lang="ru-RU" sz="1400" dirty="0" smtClean="0">
                <a:latin typeface="Century Schoolbook" pitchFamily="18" charset="0"/>
                <a:ea typeface="Times New Roman" pitchFamily="18" charset="0"/>
                <a:cs typeface="Century Schoolbook" pitchFamily="18" charset="0"/>
              </a:rPr>
              <a:t>Образ Я – представление индивида о самом себе.</a:t>
            </a:r>
            <a:endParaRPr lang="en-US" sz="1400" dirty="0" smtClean="0">
              <a:latin typeface="Century Schoolbook" pitchFamily="18" charset="0"/>
              <a:ea typeface="Times New Roman" pitchFamily="18" charset="0"/>
              <a:cs typeface="Century Schoolbook" pitchFamily="18" charset="0"/>
            </a:endParaRPr>
          </a:p>
          <a:p>
            <a:pPr marL="342900" indent="-342900"/>
            <a:endParaRPr lang="ru-RU" sz="1400" dirty="0" smtClean="0">
              <a:latin typeface="Century Schoolbook" pitchFamily="18" charset="0"/>
              <a:ea typeface="Times New Roman" pitchFamily="18" charset="0"/>
              <a:cs typeface="Century Schoolbook" pitchFamily="18" charset="0"/>
            </a:endParaRPr>
          </a:p>
          <a:p>
            <a:pPr marL="342900" indent="-342900">
              <a:buFont typeface="Wingdings" pitchFamily="2" charset="2"/>
              <a:buChar char="q"/>
            </a:pPr>
            <a:r>
              <a:rPr lang="ru-RU" sz="1400" dirty="0" smtClean="0">
                <a:latin typeface="Century Schoolbook" pitchFamily="18" charset="0"/>
                <a:ea typeface="Times New Roman" pitchFamily="18" charset="0"/>
                <a:cs typeface="Century Schoolbook" pitchFamily="18" charset="0"/>
              </a:rPr>
              <a:t>Самооценка – аффективная оценка этого представления, которая может обладать различной интенсивностью, поскольку конкретные черты образа Я могут вызвать более или менее сильные эмоции, связанные с их принятием или осуждением.</a:t>
            </a:r>
            <a:endParaRPr lang="en-US" sz="1400" dirty="0" smtClean="0">
              <a:latin typeface="Century Schoolbook" pitchFamily="18" charset="0"/>
              <a:ea typeface="Times New Roman" pitchFamily="18" charset="0"/>
              <a:cs typeface="Century Schoolbook" pitchFamily="18" charset="0"/>
            </a:endParaRPr>
          </a:p>
          <a:p>
            <a:pPr marL="342900" indent="-342900"/>
            <a:endParaRPr lang="ru-RU" sz="1400" dirty="0" smtClean="0">
              <a:latin typeface="Century Schoolbook" pitchFamily="18" charset="0"/>
              <a:ea typeface="Times New Roman" pitchFamily="18" charset="0"/>
              <a:cs typeface="Century Schoolbook" pitchFamily="18" charset="0"/>
            </a:endParaRPr>
          </a:p>
          <a:p>
            <a:pPr marL="342900" indent="-342900">
              <a:buFont typeface="Wingdings" pitchFamily="2" charset="2"/>
              <a:buChar char="q"/>
            </a:pPr>
            <a:r>
              <a:rPr lang="ru-RU" sz="1400" dirty="0" smtClean="0">
                <a:latin typeface="Century Schoolbook" pitchFamily="18" charset="0"/>
                <a:ea typeface="Times New Roman" pitchFamily="18" charset="0"/>
                <a:cs typeface="Century Schoolbook" pitchFamily="18" charset="0"/>
              </a:rPr>
              <a:t>Потенциальная поведенческая реакция, то есть те конкретные действия, которые могут быть вызваны образом Я и самооценкой.</a:t>
            </a:r>
            <a:endParaRPr lang="en-US" sz="1400" dirty="0" smtClean="0">
              <a:latin typeface="Century Schoolbook" pitchFamily="18" charset="0"/>
              <a:ea typeface="Times New Roman" pitchFamily="18" charset="0"/>
              <a:cs typeface="Century Schoolbook" pitchFamily="18" charset="0"/>
            </a:endParaRPr>
          </a:p>
          <a:p>
            <a:pPr marL="342900" indent="-342900"/>
            <a:endParaRPr lang="ru-RU" sz="1400" dirty="0" smtClean="0">
              <a:latin typeface="Century Schoolbook" pitchFamily="18" charset="0"/>
              <a:ea typeface="Times New Roman" pitchFamily="18" charset="0"/>
              <a:cs typeface="Century Schoolbook" pitchFamily="18" charset="0"/>
            </a:endParaRPr>
          </a:p>
          <a:p>
            <a:r>
              <a:rPr lang="ru-RU" sz="1400" b="1" dirty="0" smtClean="0">
                <a:latin typeface="Century Schoolbook" pitchFamily="18" charset="0"/>
                <a:ea typeface="Times New Roman" pitchFamily="18" charset="0"/>
                <a:cs typeface="Century Schoolbook" pitchFamily="18" charset="0"/>
              </a:rPr>
              <a:t>Предметом самовосприятия и самооценки индивида могут, в частности, стать его тело, его способности, его социальные отношения и множество других личностных проявлений.</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85720" y="571480"/>
          <a:ext cx="8358246" cy="3291840"/>
        </p:xfrm>
        <a:graphic>
          <a:graphicData uri="http://schemas.openxmlformats.org/drawingml/2006/table">
            <a:tbl>
              <a:tblPr/>
              <a:tblGrid>
                <a:gridCol w="8358246"/>
              </a:tblGrid>
              <a:tr h="255476">
                <a:tc>
                  <a:txBody>
                    <a:bodyPr/>
                    <a:lstStyle/>
                    <a:p>
                      <a:pPr marL="895985" marR="887095">
                        <a:lnSpc>
                          <a:spcPct val="150000"/>
                        </a:lnSpc>
                        <a:spcAft>
                          <a:spcPts val="0"/>
                        </a:spcAft>
                      </a:pPr>
                      <a:r>
                        <a:rPr lang="ru-RU" sz="1200" b="1" dirty="0">
                          <a:latin typeface="Century Schoolbook"/>
                          <a:ea typeface="Times New Roman"/>
                          <a:cs typeface="Century Schoolbook"/>
                        </a:rPr>
                        <a:t>Содержание верного ответа и указания к оцениванию (допускаются иные формулировки ответа, не искажающие его смысл)</a:t>
                      </a:r>
                      <a:endParaRPr lang="ru-RU" sz="1200" dirty="0">
                        <a:latin typeface="Century Schoolbook"/>
                        <a:ea typeface="Times New Roman"/>
                        <a:cs typeface="Times New Roman"/>
                      </a:endParaRPr>
                    </a:p>
                  </a:txBody>
                  <a:tcPr marL="23225" marR="23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8689">
                <a:tc>
                  <a:txBody>
                    <a:bodyPr/>
                    <a:lstStyle/>
                    <a:p>
                      <a:pPr marR="1295400">
                        <a:lnSpc>
                          <a:spcPct val="150000"/>
                        </a:lnSpc>
                        <a:spcAft>
                          <a:spcPts val="0"/>
                        </a:spcAft>
                      </a:pPr>
                      <a:r>
                        <a:rPr lang="ru-RU" sz="1200" b="1" dirty="0">
                          <a:latin typeface="Century Schoolbook"/>
                          <a:ea typeface="Times New Roman"/>
                          <a:cs typeface="Century Schoolbook"/>
                        </a:rPr>
                        <a:t>Могут быть названы функции науки, например: -культурно-мировоззренческая функция;</a:t>
                      </a:r>
                      <a:endParaRPr lang="ru-RU" sz="1200" dirty="0">
                        <a:latin typeface="Century Schoolbook"/>
                        <a:ea typeface="Times New Roman"/>
                        <a:cs typeface="Times New Roman"/>
                      </a:endParaRPr>
                    </a:p>
                    <a:p>
                      <a:pPr lvl="2">
                        <a:lnSpc>
                          <a:spcPct val="150000"/>
                        </a:lnSpc>
                        <a:spcAft>
                          <a:spcPts val="0"/>
                        </a:spcAft>
                        <a:buFont typeface="Wingdings" pitchFamily="2" charset="2"/>
                        <a:buChar char="q"/>
                        <a:tabLst>
                          <a:tab pos="133985" algn="l"/>
                        </a:tabLst>
                      </a:pP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функция </a:t>
                      </a:r>
                      <a:r>
                        <a:rPr lang="ru-RU" sz="1200" b="1" dirty="0">
                          <a:latin typeface="Century Schoolbook"/>
                          <a:ea typeface="Times New Roman"/>
                          <a:cs typeface="Century Schoolbook"/>
                        </a:rPr>
                        <a:t>науки как непосредственной производительной силы общества;</a:t>
                      </a:r>
                      <a:endParaRPr lang="ru-RU" sz="1200" dirty="0">
                        <a:latin typeface="Century Schoolbook"/>
                        <a:ea typeface="Times New Roman"/>
                        <a:cs typeface="Times New Roman"/>
                      </a:endParaRPr>
                    </a:p>
                    <a:p>
                      <a:pPr lvl="2">
                        <a:lnSpc>
                          <a:spcPct val="150000"/>
                        </a:lnSpc>
                        <a:spcAft>
                          <a:spcPts val="0"/>
                        </a:spcAft>
                        <a:buFont typeface="Wingdings" pitchFamily="2" charset="2"/>
                        <a:buChar char="q"/>
                        <a:tabLst>
                          <a:tab pos="133985" algn="l"/>
                        </a:tabLst>
                      </a:pP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функция </a:t>
                      </a:r>
                      <a:r>
                        <a:rPr lang="ru-RU" sz="1200" b="1" dirty="0">
                          <a:latin typeface="Century Schoolbook"/>
                          <a:ea typeface="Times New Roman"/>
                          <a:cs typeface="Century Schoolbook"/>
                        </a:rPr>
                        <a:t>катализатора процесса непрерывного совершенствования производства;</a:t>
                      </a:r>
                      <a:endParaRPr lang="ru-RU" sz="1200" dirty="0">
                        <a:latin typeface="Century Schoolbook"/>
                        <a:ea typeface="Times New Roman"/>
                        <a:cs typeface="Times New Roman"/>
                      </a:endParaRPr>
                    </a:p>
                    <a:p>
                      <a:pPr lvl="2">
                        <a:lnSpc>
                          <a:spcPct val="150000"/>
                        </a:lnSpc>
                        <a:spcAft>
                          <a:spcPts val="0"/>
                        </a:spcAft>
                        <a:buFont typeface="Wingdings" pitchFamily="2" charset="2"/>
                        <a:buChar char="q"/>
                        <a:tabLst>
                          <a:tab pos="133985" algn="l"/>
                        </a:tabLst>
                      </a:pPr>
                      <a:r>
                        <a:rPr lang="en-US" sz="1200" b="1" baseline="0" dirty="0" smtClean="0">
                          <a:latin typeface="Century Schoolbook"/>
                          <a:ea typeface="Times New Roman"/>
                          <a:cs typeface="Century Schoolbook"/>
                        </a:rPr>
                        <a:t>  </a:t>
                      </a:r>
                      <a:r>
                        <a:rPr lang="ru-RU" sz="1200" b="1" dirty="0" smtClean="0">
                          <a:latin typeface="Century Schoolbook"/>
                          <a:ea typeface="Times New Roman"/>
                          <a:cs typeface="Century Schoolbook"/>
                        </a:rPr>
                        <a:t>социальная </a:t>
                      </a:r>
                      <a:r>
                        <a:rPr lang="ru-RU" sz="1200" b="1" dirty="0">
                          <a:latin typeface="Century Schoolbook"/>
                          <a:ea typeface="Times New Roman"/>
                          <a:cs typeface="Century Schoolbook"/>
                        </a:rPr>
                        <a:t>функция</a:t>
                      </a:r>
                      <a:r>
                        <a:rPr lang="ru-RU" sz="1200" b="1" dirty="0" smtClean="0">
                          <a:latin typeface="Century Schoolbook"/>
                          <a:ea typeface="Times New Roman"/>
                          <a:cs typeface="Century Schoolbook"/>
                        </a:rPr>
                        <a:t>.</a:t>
                      </a:r>
                      <a:endParaRPr lang="en-US" sz="1200" b="1" dirty="0" smtClean="0">
                        <a:latin typeface="Century Schoolbook"/>
                        <a:ea typeface="Times New Roman"/>
                        <a:cs typeface="Century Schoolbook"/>
                      </a:endParaRPr>
                    </a:p>
                    <a:p>
                      <a:pPr lvl="2">
                        <a:lnSpc>
                          <a:spcPct val="150000"/>
                        </a:lnSpc>
                        <a:spcAft>
                          <a:spcPts val="0"/>
                        </a:spcAft>
                        <a:buFont typeface="Wingdings" pitchFamily="2" charset="2"/>
                        <a:buNone/>
                        <a:tabLst>
                          <a:tab pos="133985" algn="l"/>
                        </a:tabLst>
                      </a:pPr>
                      <a:endParaRPr lang="ru-RU" sz="1200" dirty="0">
                        <a:latin typeface="Century Schoolbook"/>
                        <a:ea typeface="Times New Roman"/>
                        <a:cs typeface="Times New Roman"/>
                      </a:endParaRPr>
                    </a:p>
                  </a:txBody>
                  <a:tcPr marL="23225" marR="23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04">
                <a:tc>
                  <a:txBody>
                    <a:bodyPr/>
                    <a:lstStyle/>
                    <a:p>
                      <a:pPr>
                        <a:lnSpc>
                          <a:spcPct val="150000"/>
                        </a:lnSpc>
                        <a:spcAft>
                          <a:spcPts val="0"/>
                        </a:spcAft>
                      </a:pPr>
                      <a:r>
                        <a:rPr lang="ru-RU" sz="1200" b="1" dirty="0">
                          <a:latin typeface="Century Schoolbook"/>
                          <a:ea typeface="Times New Roman"/>
                          <a:cs typeface="Century Schoolbook"/>
                        </a:rPr>
                        <a:t>Правильно названы три любые функции науки при отсутствии неверных</a:t>
                      </a:r>
                      <a:endParaRPr lang="ru-RU" sz="1200" dirty="0">
                        <a:latin typeface="Century Schoolbook"/>
                        <a:ea typeface="Times New Roman"/>
                        <a:cs typeface="Times New Roman"/>
                      </a:endParaRPr>
                    </a:p>
                  </a:txBody>
                  <a:tcPr marL="23225" marR="23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04">
                <a:tc>
                  <a:txBody>
                    <a:bodyPr/>
                    <a:lstStyle/>
                    <a:p>
                      <a:pPr>
                        <a:lnSpc>
                          <a:spcPct val="150000"/>
                        </a:lnSpc>
                        <a:spcAft>
                          <a:spcPts val="0"/>
                        </a:spcAft>
                      </a:pPr>
                      <a:r>
                        <a:rPr lang="ru-RU" sz="1200" b="1" dirty="0">
                          <a:latin typeface="Century Schoolbook"/>
                          <a:ea typeface="Times New Roman"/>
                          <a:cs typeface="Century Schoolbook"/>
                        </a:rPr>
                        <a:t>Правильно названы две любые функции науки</a:t>
                      </a:r>
                      <a:endParaRPr lang="ru-RU" sz="1200" dirty="0">
                        <a:latin typeface="Century Schoolbook"/>
                        <a:ea typeface="Times New Roman"/>
                        <a:cs typeface="Times New Roman"/>
                      </a:endParaRPr>
                    </a:p>
                  </a:txBody>
                  <a:tcPr marL="23225" marR="23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04">
                <a:tc>
                  <a:txBody>
                    <a:bodyPr/>
                    <a:lstStyle/>
                    <a:p>
                      <a:pPr>
                        <a:lnSpc>
                          <a:spcPct val="150000"/>
                        </a:lnSpc>
                        <a:spcAft>
                          <a:spcPts val="0"/>
                        </a:spcAft>
                      </a:pPr>
                      <a:r>
                        <a:rPr lang="ru-RU" sz="1200" b="1" dirty="0">
                          <a:latin typeface="Century Schoolbook"/>
                          <a:ea typeface="Times New Roman"/>
                          <a:cs typeface="Century Schoolbook"/>
                        </a:rPr>
                        <a:t>Правильно названа одна функция ИЛИ ответ неправильный</a:t>
                      </a:r>
                      <a:endParaRPr lang="ru-RU" sz="1200" dirty="0">
                        <a:latin typeface="Century Schoolbook"/>
                        <a:ea typeface="Times New Roman"/>
                        <a:cs typeface="Times New Roman"/>
                      </a:endParaRPr>
                    </a:p>
                  </a:txBody>
                  <a:tcPr marL="23225" marR="23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04">
                <a:tc>
                  <a:txBody>
                    <a:bodyPr/>
                    <a:lstStyle/>
                    <a:p>
                      <a:pPr>
                        <a:lnSpc>
                          <a:spcPct val="150000"/>
                        </a:lnSpc>
                        <a:spcAft>
                          <a:spcPts val="0"/>
                        </a:spcAft>
                      </a:pPr>
                      <a:r>
                        <a:rPr lang="ru-RU" sz="1200" b="1" i="1" dirty="0">
                          <a:latin typeface="Times New Roman"/>
                          <a:ea typeface="Times New Roman"/>
                          <a:cs typeface="Times New Roman"/>
                        </a:rPr>
                        <a:t>Максимальный балл</a:t>
                      </a:r>
                      <a:endParaRPr lang="ru-RU" sz="1200" dirty="0">
                        <a:latin typeface="Century Schoolbook"/>
                        <a:ea typeface="Times New Roman"/>
                        <a:cs typeface="Times New Roman"/>
                      </a:endParaRPr>
                    </a:p>
                  </a:txBody>
                  <a:tcPr marL="23225" marR="232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357158" y="214290"/>
            <a:ext cx="8501122" cy="237437"/>
          </a:xfrm>
          <a:prstGeom prst="rect">
            <a:avLst/>
          </a:prstGeom>
          <a:noFill/>
        </p:spPr>
        <p:txBody>
          <a:bodyPr wrap="square" rtlCol="0">
            <a:spAutoFit/>
          </a:bodyPr>
          <a:lstStyle/>
          <a:p>
            <a:pPr>
              <a:lnSpc>
                <a:spcPts val="1130"/>
              </a:lnSpc>
              <a:spcAft>
                <a:spcPts val="0"/>
              </a:spcAft>
            </a:pPr>
            <a:r>
              <a:rPr lang="ru-RU" sz="1400" b="1" dirty="0" smtClean="0">
                <a:solidFill>
                  <a:srgbClr val="FF0000"/>
                </a:solidFill>
                <a:latin typeface="Century Schoolbook"/>
                <a:ea typeface="Times New Roman"/>
                <a:cs typeface="Century Schoolbook"/>
              </a:rPr>
              <a:t>Сб.   Назовите любые три функции современной науки</a:t>
            </a:r>
            <a:r>
              <a:rPr lang="ru-RU" sz="800" b="1" dirty="0" smtClean="0">
                <a:latin typeface="Century Schoolbook"/>
                <a:ea typeface="Times New Roman"/>
                <a:cs typeface="Century Schoolbook"/>
              </a:rPr>
              <a:t>.</a:t>
            </a:r>
            <a:endParaRPr lang="ru-RU" sz="3200" dirty="0">
              <a:latin typeface="Century Schoolbook"/>
              <a:ea typeface="Times New Roman"/>
              <a:cs typeface="Times New Roman"/>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58" y="1285860"/>
          <a:ext cx="8501122" cy="3167380"/>
        </p:xfrm>
        <a:graphic>
          <a:graphicData uri="http://schemas.openxmlformats.org/drawingml/2006/table">
            <a:tbl>
              <a:tblPr/>
              <a:tblGrid>
                <a:gridCol w="8420123"/>
                <a:gridCol w="80999"/>
              </a:tblGrid>
              <a:tr h="542575">
                <a:tc gridSpan="2">
                  <a:txBody>
                    <a:bodyPr/>
                    <a:lstStyle/>
                    <a:p>
                      <a:pPr marL="926465" marR="838200">
                        <a:lnSpc>
                          <a:spcPct val="150000"/>
                        </a:lnSpc>
                        <a:spcAft>
                          <a:spcPts val="0"/>
                        </a:spcAft>
                      </a:pPr>
                      <a:r>
                        <a:rPr lang="ru-RU" sz="1200" b="1" dirty="0">
                          <a:latin typeface="Century Schoolbook"/>
                          <a:ea typeface="Times New Roman"/>
                          <a:cs typeface="Century Schoolbook"/>
                        </a:rPr>
                        <a:t>Содержание верного ответа и указания к оцениванию (допускаются иные формулировки ответа, не искажающие его смысл)</a:t>
                      </a:r>
                      <a:endParaRPr lang="ru-RU" sz="1200" dirty="0">
                        <a:latin typeface="Century Schoolbook"/>
                        <a:ea typeface="Times New Roman"/>
                        <a:cs typeface="Times New Roman"/>
                      </a:endParaRPr>
                    </a:p>
                  </a:txBody>
                  <a:tcPr marL="22530" marR="225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934210">
                <a:tc gridSpan="2">
                  <a:txBody>
                    <a:bodyPr/>
                    <a:lstStyle/>
                    <a:p>
                      <a:pPr>
                        <a:lnSpc>
                          <a:spcPct val="150000"/>
                        </a:lnSpc>
                        <a:spcAft>
                          <a:spcPts val="0"/>
                        </a:spcAft>
                      </a:pPr>
                      <a:r>
                        <a:rPr lang="ru-RU" sz="1200" b="1" dirty="0">
                          <a:latin typeface="Century Schoolbook"/>
                          <a:ea typeface="Times New Roman"/>
                          <a:cs typeface="Century Schoolbook"/>
                        </a:rPr>
                        <a:t>В ответе могут быть указаны такие последствия:</a:t>
                      </a:r>
                      <a:endParaRPr lang="ru-RU" sz="1200" dirty="0">
                        <a:latin typeface="Century Schoolbook"/>
                        <a:ea typeface="Times New Roman"/>
                        <a:cs typeface="Times New Roman"/>
                      </a:endParaRPr>
                    </a:p>
                    <a:p>
                      <a:pPr lvl="4">
                        <a:lnSpc>
                          <a:spcPct val="150000"/>
                        </a:lnSpc>
                        <a:spcAft>
                          <a:spcPts val="0"/>
                        </a:spcAft>
                        <a:buFont typeface="Wingdings" pitchFamily="2" charset="2"/>
                        <a:buChar char="q"/>
                        <a:tabLst>
                          <a:tab pos="173990" algn="l"/>
                        </a:tabLst>
                      </a:pPr>
                      <a:r>
                        <a:rPr lang="en-US" sz="1200" b="1" dirty="0" smtClean="0">
                          <a:latin typeface="Century Schoolbook"/>
                          <a:ea typeface="Times New Roman"/>
                          <a:cs typeface="Century Schoolbook"/>
                        </a:rPr>
                        <a:t>  </a:t>
                      </a:r>
                      <a:r>
                        <a:rPr lang="ru-RU" sz="1200" b="1" dirty="0" smtClean="0">
                          <a:latin typeface="Century Schoolbook"/>
                          <a:ea typeface="Times New Roman"/>
                          <a:cs typeface="Century Schoolbook"/>
                        </a:rPr>
                        <a:t>появление </a:t>
                      </a:r>
                      <a:r>
                        <a:rPr lang="ru-RU" sz="1200" b="1" dirty="0">
                          <a:latin typeface="Century Schoolbook"/>
                          <a:ea typeface="Times New Roman"/>
                          <a:cs typeface="Century Schoolbook"/>
                        </a:rPr>
                        <a:t>товарного дефицита;</a:t>
                      </a:r>
                      <a:endParaRPr lang="ru-RU" sz="1200" dirty="0">
                        <a:latin typeface="Century Schoolbook"/>
                        <a:ea typeface="Times New Roman"/>
                        <a:cs typeface="Times New Roman"/>
                      </a:endParaRPr>
                    </a:p>
                    <a:p>
                      <a:pPr lvl="4">
                        <a:lnSpc>
                          <a:spcPct val="150000"/>
                        </a:lnSpc>
                        <a:spcAft>
                          <a:spcPts val="0"/>
                        </a:spcAft>
                        <a:buFont typeface="Wingdings" pitchFamily="2" charset="2"/>
                        <a:buChar char="q"/>
                        <a:tabLst>
                          <a:tab pos="173990" algn="l"/>
                        </a:tabLst>
                      </a:pPr>
                      <a:r>
                        <a:rPr lang="en-US" sz="1200" b="1" dirty="0" smtClean="0">
                          <a:latin typeface="Century Schoolbook"/>
                          <a:ea typeface="Times New Roman"/>
                          <a:cs typeface="Century Schoolbook"/>
                        </a:rPr>
                        <a:t>  </a:t>
                      </a:r>
                      <a:r>
                        <a:rPr lang="ru-RU" sz="1200" b="1" dirty="0" smtClean="0">
                          <a:latin typeface="Century Schoolbook"/>
                          <a:ea typeface="Times New Roman"/>
                          <a:cs typeface="Century Schoolbook"/>
                        </a:rPr>
                        <a:t>рост </a:t>
                      </a:r>
                      <a:r>
                        <a:rPr lang="ru-RU" sz="1200" b="1" dirty="0">
                          <a:latin typeface="Century Schoolbook"/>
                          <a:ea typeface="Times New Roman"/>
                          <a:cs typeface="Century Schoolbook"/>
                        </a:rPr>
                        <a:t>теневой экономики;</a:t>
                      </a:r>
                      <a:endParaRPr lang="ru-RU" sz="1200" dirty="0">
                        <a:latin typeface="Century Schoolbook"/>
                        <a:ea typeface="Times New Roman"/>
                        <a:cs typeface="Times New Roman"/>
                      </a:endParaRPr>
                    </a:p>
                    <a:p>
                      <a:pPr lvl="4">
                        <a:lnSpc>
                          <a:spcPct val="150000"/>
                        </a:lnSpc>
                        <a:spcAft>
                          <a:spcPts val="0"/>
                        </a:spcAft>
                        <a:buFont typeface="Wingdings" pitchFamily="2" charset="2"/>
                        <a:buChar char="q"/>
                        <a:tabLst>
                          <a:tab pos="173990" algn="l"/>
                        </a:tabLst>
                      </a:pPr>
                      <a:r>
                        <a:rPr lang="en-US" sz="1200" b="1" dirty="0" smtClean="0">
                          <a:latin typeface="Century Schoolbook"/>
                          <a:ea typeface="Times New Roman"/>
                          <a:cs typeface="Century Schoolbook"/>
                        </a:rPr>
                        <a:t>  </a:t>
                      </a:r>
                      <a:r>
                        <a:rPr lang="ru-RU" sz="1200" b="1" dirty="0" smtClean="0">
                          <a:latin typeface="Century Schoolbook"/>
                          <a:ea typeface="Times New Roman"/>
                          <a:cs typeface="Century Schoolbook"/>
                        </a:rPr>
                        <a:t>оживление </a:t>
                      </a:r>
                      <a:r>
                        <a:rPr lang="ru-RU" sz="1200" b="1" dirty="0">
                          <a:latin typeface="Century Schoolbook"/>
                          <a:ea typeface="Times New Roman"/>
                          <a:cs typeface="Century Schoolbook"/>
                        </a:rPr>
                        <a:t>спекуляции.</a:t>
                      </a:r>
                      <a:endParaRPr lang="ru-RU" sz="1200" dirty="0">
                        <a:latin typeface="Century Schoolbook"/>
                        <a:ea typeface="Times New Roman"/>
                        <a:cs typeface="Times New Roman"/>
                      </a:endParaRPr>
                    </a:p>
                    <a:p>
                      <a:pPr>
                        <a:lnSpc>
                          <a:spcPct val="150000"/>
                        </a:lnSpc>
                        <a:spcAft>
                          <a:spcPts val="0"/>
                        </a:spcAft>
                      </a:pPr>
                      <a:r>
                        <a:rPr lang="ru-RU" sz="1200" b="1" dirty="0">
                          <a:latin typeface="Century Schoolbook"/>
                          <a:ea typeface="Times New Roman"/>
                          <a:cs typeface="Century Schoolbook"/>
                        </a:rPr>
                        <a:t>В качестве примера может быть использована ситуация в нашей стране конца 80-х годов, когда власти с помощью введения всевозможных карточек, талонов пытались ограничить спрос и сдержать рост цен.</a:t>
                      </a:r>
                      <a:endParaRPr lang="ru-RU" sz="1200" dirty="0">
                        <a:latin typeface="Century Schoolbook"/>
                        <a:ea typeface="Times New Roman"/>
                        <a:cs typeface="Times New Roman"/>
                      </a:endParaRPr>
                    </a:p>
                  </a:txBody>
                  <a:tcPr marL="22530" marR="225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611685">
                <a:tc>
                  <a:txBody>
                    <a:bodyPr/>
                    <a:lstStyle/>
                    <a:p>
                      <a:pPr marL="844550" marR="835025">
                        <a:lnSpc>
                          <a:spcPct val="150000"/>
                        </a:lnSpc>
                        <a:spcAft>
                          <a:spcPts val="0"/>
                        </a:spcAft>
                      </a:pPr>
                      <a:r>
                        <a:rPr lang="ru-RU" sz="1200" b="1" dirty="0">
                          <a:latin typeface="Century Schoolbook"/>
                          <a:ea typeface="Times New Roman"/>
                          <a:cs typeface="Century Schoolbook"/>
                        </a:rPr>
                        <a:t>Содержание верного ответа и указания к оцениванию (допускаются иные формулировки ответа, не искажающие его смысл)</a:t>
                      </a:r>
                      <a:endParaRPr lang="ru-RU" sz="1200" dirty="0">
                        <a:latin typeface="Century Schoolbook"/>
                        <a:ea typeface="Times New Roman"/>
                        <a:cs typeface="Times New Roman"/>
                      </a:endParaRPr>
                    </a:p>
                  </a:txBody>
                  <a:tcPr marL="22530" marR="225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6535">
                        <a:lnSpc>
                          <a:spcPts val="1130"/>
                        </a:lnSpc>
                        <a:spcAft>
                          <a:spcPts val="0"/>
                        </a:spcAft>
                      </a:pPr>
                      <a:r>
                        <a:rPr lang="ru-RU" sz="700" b="1" dirty="0">
                          <a:latin typeface="Century Schoolbook"/>
                          <a:ea typeface="Times New Roman"/>
                          <a:cs typeface="Century Schoolbook"/>
                        </a:rPr>
                        <a:t>Баллы</a:t>
                      </a:r>
                      <a:endParaRPr lang="ru-RU" sz="1100" dirty="0">
                        <a:latin typeface="Century Schoolbook"/>
                        <a:ea typeface="Times New Roman"/>
                        <a:cs typeface="Times New Roman"/>
                      </a:endParaRPr>
                    </a:p>
                  </a:txBody>
                  <a:tcPr marL="22530" marR="2253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500034" y="142852"/>
            <a:ext cx="8286808" cy="1061829"/>
          </a:xfrm>
          <a:prstGeom prst="rect">
            <a:avLst/>
          </a:prstGeom>
          <a:noFill/>
        </p:spPr>
        <p:txBody>
          <a:bodyPr wrap="square" rtlCol="0">
            <a:spAutoFit/>
          </a:bodyPr>
          <a:lstStyle/>
          <a:p>
            <a:pPr>
              <a:lnSpc>
                <a:spcPct val="150000"/>
              </a:lnSpc>
              <a:spcAft>
                <a:spcPts val="0"/>
              </a:spcAft>
            </a:pPr>
            <a:r>
              <a:rPr lang="ru-RU" sz="1400" b="1" dirty="0" smtClean="0">
                <a:solidFill>
                  <a:srgbClr val="FF0000"/>
                </a:solidFill>
                <a:latin typeface="Century Schoolbook"/>
                <a:ea typeface="Times New Roman"/>
                <a:cs typeface="Century Schoolbook"/>
              </a:rPr>
              <a:t>Сб.   Покажите на конкретном примере, к каким экономическим последствиям приводит принудительное установление государством цен на товары ниже рыночных. Укажите два последствия.</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285728"/>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А4.  К потребностям человека, обусловленным обществом, относится потребность в</a:t>
            </a:r>
          </a:p>
          <a:p>
            <a:pPr marL="0" marR="0" lvl="0" indent="0" algn="l" defTabSz="914400" rtl="0" eaLnBrk="1" fontAlgn="base" latinLnBrk="0" hangingPunct="1">
              <a:lnSpc>
                <a:spcPct val="100000"/>
              </a:lnSpc>
              <a:spcBef>
                <a:spcPct val="0"/>
              </a:spcBef>
              <a:spcAft>
                <a:spcPct val="0"/>
              </a:spcAft>
              <a:buClrTx/>
              <a:buSzTx/>
              <a:buFontTx/>
              <a:buNone/>
              <a:tabLst>
                <a:tab pos="530225"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трудовой деятельности</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сохранении рода</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самосохранении</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физической активности</a:t>
            </a:r>
          </a:p>
          <a:p>
            <a:pPr marL="0" marR="0" lvl="0" indent="0" algn="l" defTabSz="914400" rtl="0" eaLnBrk="0" fontAlgn="base" latinLnBrk="0" hangingPunct="0">
              <a:lnSpc>
                <a:spcPct val="100000"/>
              </a:lnSpc>
              <a:spcBef>
                <a:spcPct val="0"/>
              </a:spcBef>
              <a:spcAft>
                <a:spcPct val="0"/>
              </a:spcAft>
              <a:buClrTx/>
              <a:buSzTx/>
              <a:buFontTx/>
              <a:buChar char="•"/>
              <a:tabLst>
                <a:tab pos="530225"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А5.  Отличительным признаком понятия «личность» является.</a:t>
            </a:r>
          </a:p>
          <a:p>
            <a:pPr marL="0" marR="0" lvl="0" indent="0" algn="l" defTabSz="914400" rtl="0" eaLnBrk="0" fontAlgn="base" latinLnBrk="0" hangingPunct="0">
              <a:lnSpc>
                <a:spcPct val="100000"/>
              </a:lnSpc>
              <a:spcBef>
                <a:spcPct val="0"/>
              </a:spcBef>
              <a:spcAft>
                <a:spcPct val="0"/>
              </a:spcAft>
              <a:buClrTx/>
              <a:buSzTx/>
              <a:buFontTx/>
              <a:buNone/>
              <a:tabLst>
                <a:tab pos="530225"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членораздельная речь</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наличие физических потребностей</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способность брать ответственность на себя</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сознание и мышление</a:t>
            </a:r>
          </a:p>
          <a:p>
            <a:pPr marL="0" marR="0" lvl="0" indent="0" algn="l" defTabSz="914400" rtl="0" eaLnBrk="0" fontAlgn="base" latinLnBrk="0" hangingPunct="0">
              <a:lnSpc>
                <a:spcPct val="100000"/>
              </a:lnSpc>
              <a:spcBef>
                <a:spcPct val="0"/>
              </a:spcBef>
              <a:spcAft>
                <a:spcPct val="0"/>
              </a:spcAft>
              <a:buClrTx/>
              <a:buSzTx/>
              <a:buFontTx/>
              <a:buChar char="•"/>
              <a:tabLst>
                <a:tab pos="530225"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А6.  Несомненное, раз и навсегда установленное знание — это</a:t>
            </a:r>
          </a:p>
          <a:p>
            <a:pPr marL="0" marR="0" lvl="0" indent="0" algn="l" defTabSz="914400" rtl="0" eaLnBrk="0" fontAlgn="base" latinLnBrk="0" hangingPunct="0">
              <a:lnSpc>
                <a:spcPct val="100000"/>
              </a:lnSpc>
              <a:spcBef>
                <a:spcPct val="0"/>
              </a:spcBef>
              <a:spcAft>
                <a:spcPct val="0"/>
              </a:spcAft>
              <a:buClrTx/>
              <a:buSzTx/>
              <a:buFontTx/>
              <a:buNone/>
              <a:tabLst>
                <a:tab pos="530225"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научное понятие	                 </a:t>
            </a: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относительная истина</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народная мудрость 	</a:t>
            </a: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абсолютная истина</a:t>
            </a:r>
          </a:p>
          <a:p>
            <a:pPr marL="0" marR="0" lvl="0" indent="0" algn="l" defTabSz="914400" rtl="0" eaLnBrk="0" fontAlgn="base" latinLnBrk="0" hangingPunct="0">
              <a:lnSpc>
                <a:spcPct val="100000"/>
              </a:lnSpc>
              <a:spcBef>
                <a:spcPct val="0"/>
              </a:spcBef>
              <a:spcAft>
                <a:spcPct val="0"/>
              </a:spcAft>
              <a:buClrTx/>
              <a:buSzTx/>
              <a:buFontTx/>
              <a:buChar char="•"/>
              <a:tabLst>
                <a:tab pos="530225"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А7.  Восприятие — это</a:t>
            </a:r>
          </a:p>
          <a:p>
            <a:pPr marL="0" marR="0" lvl="0" indent="0" algn="l" defTabSz="914400" rtl="0" eaLnBrk="0" fontAlgn="base" latinLnBrk="0" hangingPunct="0">
              <a:lnSpc>
                <a:spcPct val="100000"/>
              </a:lnSpc>
              <a:spcBef>
                <a:spcPct val="0"/>
              </a:spcBef>
              <a:spcAft>
                <a:spcPct val="0"/>
              </a:spcAft>
              <a:buClrTx/>
              <a:buSzTx/>
              <a:buFontTx/>
              <a:buNone/>
              <a:tabLst>
                <a:tab pos="530225"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форма рационального познания</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присущее только человеку психическое свойство</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способ объяснения мира</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0225"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форма чувственного познания</a:t>
            </a:r>
            <a:endParaRPr kumimoji="0" lang="ru-RU"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214282" y="0"/>
            <a:ext cx="892971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ru-RU" sz="1400" b="1" dirty="0" smtClean="0">
                <a:solidFill>
                  <a:srgbClr val="FF0000"/>
                </a:solidFill>
                <a:latin typeface="Century Schoolbook"/>
                <a:ea typeface="Times New Roman"/>
                <a:cs typeface="Century Schoolbook"/>
              </a:rPr>
              <a:t>С7. Ученые-правоведы называют ее «молекулой права», живой клеткой, из которой формируется правовая материя. Она обладает всеми признаками права и является его исходным элементом. Назовите понятие, о котором идет речь. Укажите любые два признака, которые присущи и праву, и каждой его «молекуле».</a:t>
            </a:r>
          </a:p>
        </p:txBody>
      </p:sp>
      <p:graphicFrame>
        <p:nvGraphicFramePr>
          <p:cNvPr id="3" name="Таблица 2"/>
          <p:cNvGraphicFramePr>
            <a:graphicFrameLocks noGrp="1"/>
          </p:cNvGraphicFramePr>
          <p:nvPr/>
        </p:nvGraphicFramePr>
        <p:xfrm>
          <a:off x="357158" y="1142984"/>
          <a:ext cx="8501122" cy="3733800"/>
        </p:xfrm>
        <a:graphic>
          <a:graphicData uri="http://schemas.openxmlformats.org/drawingml/2006/table">
            <a:tbl>
              <a:tblPr/>
              <a:tblGrid>
                <a:gridCol w="7305009"/>
                <a:gridCol w="1196113"/>
              </a:tblGrid>
              <a:tr h="259555">
                <a:tc>
                  <a:txBody>
                    <a:bodyPr/>
                    <a:lstStyle/>
                    <a:p>
                      <a:pPr marL="853440" marR="838200" indent="39370">
                        <a:lnSpc>
                          <a:spcPct val="100000"/>
                        </a:lnSpc>
                        <a:spcAft>
                          <a:spcPts val="0"/>
                        </a:spcAft>
                      </a:pPr>
                      <a:r>
                        <a:rPr lang="ru-RU" sz="1400" b="1" dirty="0" smtClean="0">
                          <a:latin typeface="Century Schoolbook"/>
                          <a:ea typeface="Times New Roman"/>
                          <a:cs typeface="Century Schoolbook"/>
                        </a:rPr>
                        <a:t>Содержание </a:t>
                      </a:r>
                      <a:r>
                        <a:rPr lang="ru-RU" sz="1400" b="1" dirty="0">
                          <a:latin typeface="Century Schoolbook"/>
                          <a:ea typeface="Times New Roman"/>
                          <a:cs typeface="Century Schoolbook"/>
                        </a:rPr>
                        <a:t>верного ответа и указания к оцениванию (допускаются иные формулировки ответа, не искажающие его смысл</a:t>
                      </a:r>
                      <a:r>
                        <a:rPr lang="ru-RU" sz="1400" b="1" dirty="0" smtClean="0">
                          <a:latin typeface="Century Schoolbook"/>
                          <a:ea typeface="Times New Roman"/>
                          <a:cs typeface="Century Schoolbook"/>
                        </a:rPr>
                        <a:t>)</a:t>
                      </a:r>
                      <a:endParaRPr lang="en-US" sz="1400" b="1" dirty="0" smtClean="0">
                        <a:latin typeface="Century Schoolbook"/>
                        <a:ea typeface="Times New Roman"/>
                        <a:cs typeface="Century Schoolbook"/>
                      </a:endParaRPr>
                    </a:p>
                    <a:p>
                      <a:pPr marL="853440" marR="838200" indent="39370">
                        <a:lnSpc>
                          <a:spcPct val="100000"/>
                        </a:lnSpc>
                        <a:spcAft>
                          <a:spcPts val="0"/>
                        </a:spcAft>
                      </a:pPr>
                      <a:endParaRPr lang="ru-RU" sz="1400" dirty="0">
                        <a:latin typeface="Century Schoolbook"/>
                        <a:ea typeface="Times New Roman"/>
                        <a:cs typeface="Times New Roman"/>
                      </a:endParaRPr>
                    </a:p>
                  </a:txBody>
                  <a:tcPr marL="23596" marR="2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9710">
                        <a:lnSpc>
                          <a:spcPct val="150000"/>
                        </a:lnSpc>
                        <a:spcAft>
                          <a:spcPts val="0"/>
                        </a:spcAft>
                      </a:pPr>
                      <a:r>
                        <a:rPr lang="ru-RU" sz="1400" b="1">
                          <a:latin typeface="Century Schoolbook"/>
                          <a:ea typeface="Times New Roman"/>
                          <a:cs typeface="Century Schoolbook"/>
                        </a:rPr>
                        <a:t>Баллы</a:t>
                      </a:r>
                      <a:endParaRPr lang="ru-RU" sz="1400">
                        <a:latin typeface="Century Schoolbook"/>
                        <a:ea typeface="Times New Roman"/>
                        <a:cs typeface="Times New Roman"/>
                      </a:endParaRPr>
                    </a:p>
                  </a:txBody>
                  <a:tcPr marL="23596" marR="2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8665">
                <a:tc>
                  <a:txBody>
                    <a:bodyPr/>
                    <a:lstStyle/>
                    <a:p>
                      <a:pPr>
                        <a:lnSpc>
                          <a:spcPct val="150000"/>
                        </a:lnSpc>
                        <a:spcAft>
                          <a:spcPts val="0"/>
                        </a:spcAft>
                      </a:pPr>
                      <a:r>
                        <a:rPr lang="ru-RU" sz="1400" b="1" dirty="0">
                          <a:latin typeface="Century Schoolbook"/>
                          <a:ea typeface="Times New Roman"/>
                          <a:cs typeface="Century Schoolbook"/>
                        </a:rPr>
                        <a:t>В ответе:</a:t>
                      </a:r>
                      <a:endParaRPr lang="ru-RU" sz="1400" dirty="0">
                        <a:latin typeface="Century Schoolbook"/>
                        <a:ea typeface="Times New Roman"/>
                        <a:cs typeface="Times New Roman"/>
                      </a:endParaRPr>
                    </a:p>
                    <a:p>
                      <a:pPr lvl="1">
                        <a:lnSpc>
                          <a:spcPct val="150000"/>
                        </a:lnSpc>
                        <a:spcAft>
                          <a:spcPts val="0"/>
                        </a:spcAft>
                        <a:tabLst>
                          <a:tab pos="213360" algn="l"/>
                        </a:tabLst>
                      </a:pPr>
                      <a:r>
                        <a:rPr lang="ru-RU" sz="1400" b="1" spc="100" dirty="0">
                          <a:latin typeface="Century Schoolbook"/>
                          <a:ea typeface="Times New Roman"/>
                          <a:cs typeface="Century Schoolbook"/>
                        </a:rPr>
                        <a:t>1)</a:t>
                      </a:r>
                      <a:r>
                        <a:rPr lang="ru-RU" sz="1400" b="1" dirty="0">
                          <a:latin typeface="Century Schoolbook"/>
                          <a:ea typeface="Times New Roman"/>
                          <a:cs typeface="Century Schoolbook"/>
                        </a:rPr>
                        <a:t>	должно быть названо понятие — «правовая норма» или «норма права»;</a:t>
                      </a:r>
                      <a:endParaRPr lang="ru-RU" sz="1400" dirty="0">
                        <a:latin typeface="Century Schoolbook"/>
                        <a:ea typeface="Times New Roman"/>
                        <a:cs typeface="Times New Roman"/>
                      </a:endParaRPr>
                    </a:p>
                    <a:p>
                      <a:pPr marL="800100" lvl="1" indent="-342900">
                        <a:lnSpc>
                          <a:spcPct val="150000"/>
                        </a:lnSpc>
                        <a:spcAft>
                          <a:spcPts val="0"/>
                        </a:spcAft>
                        <a:buAutoNum type="arabicParenR" startAt="2"/>
                        <a:tabLst>
                          <a:tab pos="213360" algn="l"/>
                        </a:tabLst>
                      </a:pPr>
                      <a:r>
                        <a:rPr lang="ru-RU" sz="1400" b="1" dirty="0" smtClean="0">
                          <a:latin typeface="Century Schoolbook"/>
                          <a:ea typeface="Times New Roman"/>
                          <a:cs typeface="Century Schoolbook"/>
                        </a:rPr>
                        <a:t>могут </a:t>
                      </a:r>
                      <a:r>
                        <a:rPr lang="ru-RU" sz="1400" b="1" dirty="0">
                          <a:latin typeface="Century Schoolbook"/>
                          <a:ea typeface="Times New Roman"/>
                          <a:cs typeface="Century Schoolbook"/>
                        </a:rPr>
                        <a:t>быть указаны любые два признака нормы права, например</a:t>
                      </a:r>
                      <a:r>
                        <a:rPr lang="ru-RU" sz="1400" b="1" dirty="0" smtClean="0">
                          <a:latin typeface="Century Schoolbook"/>
                          <a:ea typeface="Times New Roman"/>
                          <a:cs typeface="Century Schoolbook"/>
                        </a:rPr>
                        <a:t>:</a:t>
                      </a:r>
                      <a:endParaRPr lang="en-US" sz="1400" b="1" dirty="0" smtClean="0">
                        <a:latin typeface="Century Schoolbook"/>
                        <a:ea typeface="Times New Roman"/>
                        <a:cs typeface="Century Schoolbook"/>
                      </a:endParaRPr>
                    </a:p>
                    <a:p>
                      <a:pPr marL="1257300" lvl="2" indent="-342900">
                        <a:lnSpc>
                          <a:spcPct val="150000"/>
                        </a:lnSpc>
                        <a:spcAft>
                          <a:spcPts val="0"/>
                        </a:spcAft>
                        <a:buFont typeface="Wingdings" pitchFamily="2" charset="2"/>
                        <a:buChar char="q"/>
                        <a:tabLst>
                          <a:tab pos="213360" algn="l"/>
                        </a:tabLst>
                      </a:pPr>
                      <a:r>
                        <a:rPr lang="ru-RU" sz="1400" b="1" dirty="0" smtClean="0">
                          <a:latin typeface="Century Schoolbook"/>
                          <a:ea typeface="Times New Roman"/>
                          <a:cs typeface="Century Schoolbook"/>
                        </a:rPr>
                        <a:t>общеобязательность</a:t>
                      </a:r>
                      <a:r>
                        <a:rPr lang="ru-RU" sz="1400" b="1" dirty="0">
                          <a:latin typeface="Century Schoolbook"/>
                          <a:ea typeface="Times New Roman"/>
                          <a:cs typeface="Century Schoolbook"/>
                        </a:rPr>
                        <a:t>;</a:t>
                      </a:r>
                      <a:endParaRPr lang="ru-RU" sz="1400" dirty="0">
                        <a:latin typeface="Century Schoolbook"/>
                        <a:ea typeface="Times New Roman"/>
                        <a:cs typeface="Times New Roman"/>
                      </a:endParaRPr>
                    </a:p>
                    <a:p>
                      <a:pPr marL="1257300" lvl="2" indent="-342900">
                        <a:lnSpc>
                          <a:spcPct val="150000"/>
                        </a:lnSpc>
                        <a:spcAft>
                          <a:spcPts val="0"/>
                        </a:spcAft>
                        <a:buFont typeface="Wingdings" pitchFamily="2" charset="2"/>
                        <a:buChar char="q"/>
                        <a:tabLst>
                          <a:tab pos="167640" algn="l"/>
                        </a:tabLst>
                      </a:pPr>
                      <a:r>
                        <a:rPr lang="ru-RU" sz="1400" b="1" dirty="0" smtClean="0">
                          <a:latin typeface="Century Schoolbook"/>
                          <a:ea typeface="Times New Roman"/>
                          <a:cs typeface="Century Schoolbook"/>
                        </a:rPr>
                        <a:t>формальная </a:t>
                      </a:r>
                      <a:r>
                        <a:rPr lang="ru-RU" sz="1400" b="1" dirty="0">
                          <a:latin typeface="Century Schoolbook"/>
                          <a:ea typeface="Times New Roman"/>
                          <a:cs typeface="Century Schoolbook"/>
                        </a:rPr>
                        <a:t>определенность; </a:t>
                      </a:r>
                      <a:endParaRPr lang="en-US" sz="1400" b="1" dirty="0" smtClean="0">
                        <a:latin typeface="Century Schoolbook"/>
                        <a:ea typeface="Times New Roman"/>
                        <a:cs typeface="Century Schoolbook"/>
                      </a:endParaRPr>
                    </a:p>
                    <a:p>
                      <a:pPr marL="1257300" lvl="2" indent="-342900">
                        <a:lnSpc>
                          <a:spcPct val="150000"/>
                        </a:lnSpc>
                        <a:spcAft>
                          <a:spcPts val="0"/>
                        </a:spcAft>
                        <a:buFont typeface="Wingdings" pitchFamily="2" charset="2"/>
                        <a:buChar char="q"/>
                        <a:tabLst>
                          <a:tab pos="167640" algn="l"/>
                        </a:tabLst>
                      </a:pPr>
                      <a:r>
                        <a:rPr lang="ru-RU" sz="1400" b="1" dirty="0" smtClean="0">
                          <a:latin typeface="Century Schoolbook"/>
                          <a:ea typeface="Times New Roman"/>
                          <a:cs typeface="Century Schoolbook"/>
                        </a:rPr>
                        <a:t>нормативность</a:t>
                      </a:r>
                      <a:r>
                        <a:rPr lang="ru-RU" sz="1400" b="1" dirty="0">
                          <a:latin typeface="Century Schoolbook"/>
                          <a:ea typeface="Times New Roman"/>
                          <a:cs typeface="Century Schoolbook"/>
                        </a:rPr>
                        <a:t>;</a:t>
                      </a:r>
                      <a:endParaRPr lang="ru-RU" sz="1400" dirty="0">
                        <a:latin typeface="Century Schoolbook"/>
                        <a:ea typeface="Times New Roman"/>
                        <a:cs typeface="Times New Roman"/>
                      </a:endParaRPr>
                    </a:p>
                    <a:p>
                      <a:pPr marL="1257300" lvl="2" indent="-342900">
                        <a:lnSpc>
                          <a:spcPct val="150000"/>
                        </a:lnSpc>
                        <a:spcAft>
                          <a:spcPts val="0"/>
                        </a:spcAft>
                        <a:buFont typeface="Wingdings" pitchFamily="2" charset="2"/>
                        <a:buChar char="q"/>
                        <a:tabLst>
                          <a:tab pos="167640" algn="l"/>
                        </a:tabLst>
                      </a:pPr>
                      <a:r>
                        <a:rPr lang="ru-RU" sz="1400" b="1" dirty="0" smtClean="0">
                          <a:latin typeface="Century Schoolbook"/>
                          <a:ea typeface="Times New Roman"/>
                          <a:cs typeface="Century Schoolbook"/>
                        </a:rPr>
                        <a:t>установление </a:t>
                      </a:r>
                      <a:r>
                        <a:rPr lang="ru-RU" sz="1400" b="1" dirty="0">
                          <a:latin typeface="Century Schoolbook"/>
                          <a:ea typeface="Times New Roman"/>
                          <a:cs typeface="Century Schoolbook"/>
                        </a:rPr>
                        <a:t>и защита государством.    </a:t>
                      </a:r>
                      <a:endParaRPr lang="en-US" sz="1400" b="1" dirty="0" smtClean="0">
                        <a:latin typeface="Century Schoolbook"/>
                        <a:ea typeface="Times New Roman"/>
                        <a:cs typeface="Century Schoolbook"/>
                      </a:endParaRPr>
                    </a:p>
                    <a:p>
                      <a:pPr marL="1257300" lvl="2" indent="-342900">
                        <a:lnSpc>
                          <a:spcPct val="150000"/>
                        </a:lnSpc>
                        <a:spcAft>
                          <a:spcPts val="0"/>
                        </a:spcAft>
                        <a:buFont typeface="Wingdings" pitchFamily="2" charset="2"/>
                        <a:buNone/>
                        <a:tabLst>
                          <a:tab pos="167640" algn="l"/>
                        </a:tabLst>
                      </a:pPr>
                      <a:r>
                        <a:rPr lang="ru-RU" sz="1400" b="1" dirty="0" smtClean="0">
                          <a:latin typeface="Century Schoolbook"/>
                          <a:ea typeface="Times New Roman"/>
                          <a:cs typeface="Century Schoolbook"/>
                        </a:rPr>
                        <a:t>                                                                </a:t>
                      </a:r>
                      <a:endParaRPr lang="ru-RU" sz="1400" dirty="0">
                        <a:latin typeface="Century Schoolbook"/>
                        <a:ea typeface="Times New Roman"/>
                        <a:cs typeface="Times New Roman"/>
                      </a:endParaRPr>
                    </a:p>
                  </a:txBody>
                  <a:tcPr marL="23596" marR="2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ru-RU" sz="1400" dirty="0">
                        <a:latin typeface="Century Schoolbook"/>
                        <a:ea typeface="Times New Roman"/>
                        <a:cs typeface="Times New Roman"/>
                      </a:endParaRPr>
                    </a:p>
                  </a:txBody>
                  <a:tcPr marL="23596" marR="235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85720" y="214289"/>
          <a:ext cx="8643998" cy="6076305"/>
        </p:xfrm>
        <a:graphic>
          <a:graphicData uri="http://schemas.openxmlformats.org/drawingml/2006/table">
            <a:tbl>
              <a:tblPr/>
              <a:tblGrid>
                <a:gridCol w="7854130"/>
                <a:gridCol w="789868"/>
              </a:tblGrid>
              <a:tr h="518525">
                <a:tc>
                  <a:txBody>
                    <a:bodyPr/>
                    <a:lstStyle/>
                    <a:p>
                      <a:pPr marL="944880" marR="932815" indent="441960">
                        <a:lnSpc>
                          <a:spcPct val="150000"/>
                        </a:lnSpc>
                        <a:spcAft>
                          <a:spcPts val="0"/>
                        </a:spcAft>
                      </a:pPr>
                      <a:r>
                        <a:rPr lang="ru-RU" sz="1000" b="1" dirty="0">
                          <a:latin typeface="Century Schoolbook"/>
                          <a:ea typeface="Times New Roman"/>
                          <a:cs typeface="Century Schoolbook"/>
                        </a:rPr>
                        <a:t>Содержание верного ответа и указания к оцениванию (допускаются иные формулировки ответа, не искажающие его смысл)</a:t>
                      </a:r>
                      <a:endParaRPr lang="ru-RU" sz="1000" dirty="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000" b="1">
                          <a:latin typeface="Century Schoolbook"/>
                          <a:ea typeface="Times New Roman"/>
                          <a:cs typeface="Century Schoolbook"/>
                        </a:rPr>
                        <a:t>Баллы</a:t>
                      </a:r>
                      <a:endParaRPr lang="ru-RU" sz="100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49766">
                <a:tc>
                  <a:txBody>
                    <a:bodyPr/>
                    <a:lstStyle/>
                    <a:p>
                      <a:pPr>
                        <a:lnSpc>
                          <a:spcPct val="150000"/>
                        </a:lnSpc>
                        <a:spcAft>
                          <a:spcPts val="0"/>
                        </a:spcAft>
                      </a:pPr>
                      <a:r>
                        <a:rPr lang="ru-RU" sz="1000" b="1" dirty="0">
                          <a:latin typeface="Century Schoolbook"/>
                          <a:ea typeface="Times New Roman"/>
                          <a:cs typeface="Century Schoolbook"/>
                        </a:rPr>
                        <a:t>При оценивании ответа необходимо выделить следующие элементы:</a:t>
                      </a:r>
                      <a:endParaRPr lang="ru-RU" sz="1000" dirty="0">
                        <a:latin typeface="Century Schoolbook"/>
                        <a:ea typeface="Times New Roman"/>
                        <a:cs typeface="Times New Roman"/>
                      </a:endParaRPr>
                    </a:p>
                    <a:p>
                      <a:pPr>
                        <a:lnSpc>
                          <a:spcPct val="150000"/>
                        </a:lnSpc>
                        <a:spcAft>
                          <a:spcPts val="0"/>
                        </a:spcAft>
                        <a:tabLst>
                          <a:tab pos="213360" algn="l"/>
                        </a:tabLst>
                      </a:pPr>
                      <a:r>
                        <a:rPr lang="ru-RU" sz="1000" b="1" spc="100" dirty="0">
                          <a:latin typeface="Century Schoolbook"/>
                          <a:ea typeface="Times New Roman"/>
                          <a:cs typeface="Century Schoolbook"/>
                        </a:rPr>
                        <a:t>1)</a:t>
                      </a:r>
                      <a:r>
                        <a:rPr lang="ru-RU" sz="1000" b="1" dirty="0">
                          <a:latin typeface="Century Schoolbook"/>
                          <a:ea typeface="Times New Roman"/>
                          <a:cs typeface="Century Schoolbook"/>
                        </a:rPr>
                        <a:t>	представление собственной точки зрения (позиции, отношения) при раскрытии проблемы;</a:t>
                      </a:r>
                      <a:endParaRPr lang="ru-RU" sz="1000" dirty="0">
                        <a:latin typeface="Century Schoolbook"/>
                        <a:ea typeface="Times New Roman"/>
                        <a:cs typeface="Times New Roman"/>
                      </a:endParaRPr>
                    </a:p>
                    <a:p>
                      <a:pPr marL="3175" indent="-3175">
                        <a:lnSpc>
                          <a:spcPct val="150000"/>
                        </a:lnSpc>
                        <a:spcAft>
                          <a:spcPts val="0"/>
                        </a:spcAft>
                        <a:tabLst>
                          <a:tab pos="213360" algn="l"/>
                        </a:tabLst>
                      </a:pPr>
                      <a:r>
                        <a:rPr lang="ru-RU" sz="1000" b="1" dirty="0">
                          <a:latin typeface="Century Schoolbook"/>
                          <a:ea typeface="Times New Roman"/>
                          <a:cs typeface="Century Schoolbook"/>
                        </a:rPr>
                        <a:t>2)	раскрытие проблемы на теоретическом уровне (в связях и с обоснованиями) или на бытовом уровне,</a:t>
                      </a:r>
                      <a:br>
                        <a:rPr lang="ru-RU" sz="1000" b="1" dirty="0">
                          <a:latin typeface="Century Schoolbook"/>
                          <a:ea typeface="Times New Roman"/>
                          <a:cs typeface="Century Schoolbook"/>
                        </a:rPr>
                      </a:br>
                      <a:r>
                        <a:rPr lang="ru-RU" sz="1000" b="1" dirty="0">
                          <a:latin typeface="Century Schoolbook"/>
                          <a:ea typeface="Times New Roman"/>
                          <a:cs typeface="Century Schoolbook"/>
                        </a:rPr>
                        <a:t>с корректным использованием или без использования обществоведческих понятий в контексте ответа;</a:t>
                      </a:r>
                      <a:endParaRPr lang="ru-RU" sz="1000" dirty="0">
                        <a:latin typeface="Century Schoolbook"/>
                        <a:ea typeface="Times New Roman"/>
                        <a:cs typeface="Times New Roman"/>
                      </a:endParaRPr>
                    </a:p>
                    <a:p>
                      <a:pPr>
                        <a:lnSpc>
                          <a:spcPct val="150000"/>
                        </a:lnSpc>
                        <a:spcAft>
                          <a:spcPts val="0"/>
                        </a:spcAft>
                        <a:tabLst>
                          <a:tab pos="213360" algn="l"/>
                        </a:tabLst>
                      </a:pPr>
                      <a:r>
                        <a:rPr lang="ru-RU" sz="1000" b="1" dirty="0">
                          <a:latin typeface="Century Schoolbook"/>
                          <a:ea typeface="Times New Roman"/>
                          <a:cs typeface="Century Schoolbook"/>
                        </a:rPr>
                        <a:t>3)	аргументация своей позиции с опорой на факты общественной жизни или собственный опыт.</a:t>
                      </a:r>
                      <a:endParaRPr lang="ru-RU" sz="1000" dirty="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ru-RU" sz="100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2686">
                <a:tc>
                  <a:txBody>
                    <a:bodyPr/>
                    <a:lstStyle/>
                    <a:p>
                      <a:pPr>
                        <a:lnSpc>
                          <a:spcPct val="150000"/>
                        </a:lnSpc>
                        <a:spcAft>
                          <a:spcPts val="0"/>
                        </a:spcAft>
                      </a:pPr>
                      <a:r>
                        <a:rPr lang="ru-RU" sz="1000" b="1" dirty="0">
                          <a:latin typeface="Century Schoolbook"/>
                          <a:ea typeface="Times New Roman"/>
                          <a:cs typeface="Century Schoolbook"/>
                        </a:rPr>
                        <a:t>Представлена собственная точка зрения (позиция, отношение) при раскрытии проблемы. Проблема раскрыта на теоретическом уровне, в связях и с обоснованиями, с корректным использовани­ем обществоведческих терминов и понятий в контексте ответа.</a:t>
                      </a:r>
                      <a:endParaRPr lang="ru-RU" sz="1000" dirty="0">
                        <a:latin typeface="Century Schoolbook"/>
                        <a:ea typeface="Times New Roman"/>
                        <a:cs typeface="Times New Roman"/>
                      </a:endParaRPr>
                    </a:p>
                    <a:p>
                      <a:pPr marL="3175" indent="-3175">
                        <a:lnSpc>
                          <a:spcPct val="150000"/>
                        </a:lnSpc>
                        <a:spcAft>
                          <a:spcPts val="0"/>
                        </a:spcAft>
                      </a:pPr>
                      <a:r>
                        <a:rPr lang="ru-RU" sz="1000" b="1" dirty="0">
                          <a:latin typeface="Century Schoolbook"/>
                          <a:ea typeface="Times New Roman"/>
                          <a:cs typeface="Century Schoolbook"/>
                        </a:rPr>
                        <a:t>Дана аргументация своего мнения с опорой на факты общественной жизни или личный социальный опыт.</a:t>
                      </a:r>
                      <a:endParaRPr lang="ru-RU" sz="1000" dirty="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000" b="1">
                          <a:latin typeface="Century Schoolbook"/>
                          <a:ea typeface="Times New Roman"/>
                          <a:cs typeface="Century Schoolbook"/>
                        </a:rPr>
                        <a:t>4</a:t>
                      </a:r>
                      <a:endParaRPr lang="ru-RU" sz="100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2686">
                <a:tc>
                  <a:txBody>
                    <a:bodyPr/>
                    <a:lstStyle/>
                    <a:p>
                      <a:pPr>
                        <a:lnSpc>
                          <a:spcPct val="150000"/>
                        </a:lnSpc>
                        <a:spcAft>
                          <a:spcPts val="0"/>
                        </a:spcAft>
                      </a:pPr>
                      <a:r>
                        <a:rPr lang="ru-RU" sz="1000" b="1" dirty="0">
                          <a:latin typeface="Century Schoolbook"/>
                          <a:ea typeface="Times New Roman"/>
                          <a:cs typeface="Century Schoolbook"/>
                        </a:rPr>
                        <a:t>Представлена собственная точка зрения (позиция, отношение) при раскрытии проблемы.</a:t>
                      </a:r>
                      <a:endParaRPr lang="ru-RU" sz="1000" dirty="0">
                        <a:latin typeface="Century Schoolbook"/>
                        <a:ea typeface="Times New Roman"/>
                        <a:cs typeface="Times New Roman"/>
                      </a:endParaRPr>
                    </a:p>
                    <a:p>
                      <a:pPr>
                        <a:lnSpc>
                          <a:spcPct val="150000"/>
                        </a:lnSpc>
                        <a:spcAft>
                          <a:spcPts val="0"/>
                        </a:spcAft>
                      </a:pPr>
                      <a:r>
                        <a:rPr lang="ru-RU" sz="1000" b="1" dirty="0">
                          <a:latin typeface="Century Schoolbook"/>
                          <a:ea typeface="Times New Roman"/>
                          <a:cs typeface="Century Schoolbook"/>
                        </a:rPr>
                        <a:t>Проблема раскрыта с корректным использованием обществоведческих терминов и понятий в контексте</a:t>
                      </a:r>
                      <a:endParaRPr lang="ru-RU" sz="1000" dirty="0">
                        <a:latin typeface="Century Schoolbook"/>
                        <a:ea typeface="Times New Roman"/>
                        <a:cs typeface="Times New Roman"/>
                      </a:endParaRPr>
                    </a:p>
                    <a:p>
                      <a:pPr>
                        <a:lnSpc>
                          <a:spcPct val="150000"/>
                        </a:lnSpc>
                        <a:spcAft>
                          <a:spcPts val="0"/>
                        </a:spcAft>
                        <a:tabLst>
                          <a:tab pos="5254625" algn="l"/>
                        </a:tabLst>
                      </a:pPr>
                      <a:r>
                        <a:rPr lang="ru-RU" sz="1000" b="1" dirty="0">
                          <a:latin typeface="Century Schoolbook"/>
                          <a:ea typeface="Times New Roman"/>
                          <a:cs typeface="Century Schoolbook"/>
                        </a:rPr>
                        <a:t>ответа (теоретические связи и обоснования не присутствуют или явно не прослеживаются).	-</a:t>
                      </a:r>
                      <a:endParaRPr lang="ru-RU" sz="1000" dirty="0">
                        <a:latin typeface="Century Schoolbook"/>
                        <a:ea typeface="Times New Roman"/>
                        <a:cs typeface="Times New Roman"/>
                      </a:endParaRPr>
                    </a:p>
                    <a:p>
                      <a:pPr>
                        <a:lnSpc>
                          <a:spcPct val="150000"/>
                        </a:lnSpc>
                        <a:spcAft>
                          <a:spcPts val="0"/>
                        </a:spcAft>
                      </a:pPr>
                      <a:r>
                        <a:rPr lang="ru-RU" sz="1000" b="1" dirty="0">
                          <a:latin typeface="Century Schoolbook"/>
                          <a:ea typeface="Times New Roman"/>
                          <a:cs typeface="Century Schoolbook"/>
                        </a:rPr>
                        <a:t>Дана аргументация своего мнения с опорой на факты общественной жизни или личный социальный опыт.</a:t>
                      </a:r>
                      <a:endParaRPr lang="ru-RU" sz="1000" dirty="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000" b="1">
                          <a:latin typeface="Century Schoolbook"/>
                          <a:ea typeface="Times New Roman"/>
                          <a:cs typeface="Century Schoolbook"/>
                        </a:rPr>
                        <a:t>3</a:t>
                      </a:r>
                      <a:endParaRPr lang="ru-RU" sz="100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2686">
                <a:tc>
                  <a:txBody>
                    <a:bodyPr/>
                    <a:lstStyle/>
                    <a:p>
                      <a:pPr>
                        <a:lnSpc>
                          <a:spcPct val="150000"/>
                        </a:lnSpc>
                        <a:spcAft>
                          <a:spcPts val="0"/>
                        </a:spcAft>
                      </a:pPr>
                      <a:r>
                        <a:rPr lang="ru-RU" sz="1000" b="1" dirty="0">
                          <a:latin typeface="Century Schoolbook"/>
                          <a:ea typeface="Times New Roman"/>
                          <a:cs typeface="Century Schoolbook"/>
                        </a:rPr>
                        <a:t>Представлена собственная точка зрения (позиция, отношение) при раскрытии проблемы.</a:t>
                      </a:r>
                      <a:endParaRPr lang="ru-RU" sz="1000" dirty="0">
                        <a:latin typeface="Century Schoolbook"/>
                        <a:ea typeface="Times New Roman"/>
                        <a:cs typeface="Times New Roman"/>
                      </a:endParaRPr>
                    </a:p>
                    <a:p>
                      <a:pPr>
                        <a:lnSpc>
                          <a:spcPct val="150000"/>
                        </a:lnSpc>
                        <a:spcAft>
                          <a:spcPts val="0"/>
                        </a:spcAft>
                      </a:pPr>
                      <a:r>
                        <a:rPr lang="ru-RU" sz="1000" b="1" dirty="0">
                          <a:latin typeface="Century Schoolbook"/>
                          <a:ea typeface="Times New Roman"/>
                          <a:cs typeface="Century Schoolbook"/>
                        </a:rPr>
                        <a:t>Проблема раскрыта при формальном использовании обществоведческих терминов.</a:t>
                      </a:r>
                      <a:endParaRPr lang="ru-RU" sz="1000" dirty="0">
                        <a:latin typeface="Century Schoolbook"/>
                        <a:ea typeface="Times New Roman"/>
                        <a:cs typeface="Times New Roman"/>
                      </a:endParaRPr>
                    </a:p>
                    <a:p>
                      <a:pPr>
                        <a:lnSpc>
                          <a:spcPct val="150000"/>
                        </a:lnSpc>
                        <a:spcAft>
                          <a:spcPts val="0"/>
                        </a:spcAft>
                      </a:pPr>
                      <a:r>
                        <a:rPr lang="ru-RU" sz="1000" b="1" dirty="0">
                          <a:latin typeface="Century Schoolbook"/>
                          <a:ea typeface="Times New Roman"/>
                          <a:cs typeface="Century Schoolbook"/>
                        </a:rPr>
                        <a:t>Дана аргументация своего мнения с опорой на факты общественной жизни или личный социальный</a:t>
                      </a:r>
                      <a:endParaRPr lang="ru-RU" sz="1000" dirty="0">
                        <a:latin typeface="Century Schoolbook"/>
                        <a:ea typeface="Times New Roman"/>
                        <a:cs typeface="Times New Roman"/>
                      </a:endParaRPr>
                    </a:p>
                    <a:p>
                      <a:pPr>
                        <a:lnSpc>
                          <a:spcPct val="150000"/>
                        </a:lnSpc>
                        <a:spcAft>
                          <a:spcPts val="0"/>
                        </a:spcAft>
                      </a:pPr>
                      <a:r>
                        <a:rPr lang="ru-RU" sz="1000" b="1" dirty="0">
                          <a:latin typeface="Century Schoolbook"/>
                          <a:ea typeface="Times New Roman"/>
                          <a:cs typeface="Century Schoolbook"/>
                        </a:rPr>
                        <a:t>опыт.</a:t>
                      </a:r>
                      <a:endParaRPr lang="ru-RU" sz="1000" dirty="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000" b="1" dirty="0">
                          <a:latin typeface="Century Schoolbook"/>
                          <a:ea typeface="Times New Roman"/>
                          <a:cs typeface="Century Schoolbook"/>
                        </a:rPr>
                        <a:t>2</a:t>
                      </a:r>
                      <a:endParaRPr lang="ru-RU" sz="1000" dirty="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445">
                <a:tc>
                  <a:txBody>
                    <a:bodyPr/>
                    <a:lstStyle/>
                    <a:p>
                      <a:pPr>
                        <a:lnSpc>
                          <a:spcPct val="150000"/>
                        </a:lnSpc>
                        <a:spcAft>
                          <a:spcPts val="0"/>
                        </a:spcAft>
                      </a:pPr>
                      <a:r>
                        <a:rPr lang="ru-RU" sz="1000" b="1" dirty="0">
                          <a:latin typeface="Century Schoolbook"/>
                          <a:ea typeface="Times New Roman"/>
                          <a:cs typeface="Century Schoolbook"/>
                        </a:rPr>
                        <a:t>Представлена собственная позиция по поднятой проблеме на бытовом уровне без аргументации.</a:t>
                      </a:r>
                      <a:endParaRPr lang="ru-RU" sz="1000" dirty="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000" b="1">
                          <a:latin typeface="Century Schoolbook"/>
                          <a:ea typeface="Times New Roman"/>
                          <a:cs typeface="Century Schoolbook"/>
                        </a:rPr>
                        <a:t>1</a:t>
                      </a:r>
                      <a:endParaRPr lang="ru-RU" sz="100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9911">
                <a:tc>
                  <a:txBody>
                    <a:bodyPr/>
                    <a:lstStyle/>
                    <a:p>
                      <a:pPr>
                        <a:lnSpc>
                          <a:spcPct val="150000"/>
                        </a:lnSpc>
                        <a:spcAft>
                          <a:spcPts val="0"/>
                        </a:spcAft>
                      </a:pPr>
                      <a:r>
                        <a:rPr lang="ru-RU" sz="1000" b="1" dirty="0">
                          <a:latin typeface="Century Schoolbook"/>
                          <a:ea typeface="Times New Roman"/>
                          <a:cs typeface="Century Schoolbook"/>
                        </a:rPr>
                        <a:t>Проблема не раскрыта, ИЛИ дана информация (факты общественной жизни или личного опыта) не в контексте </a:t>
                      </a:r>
                      <a:r>
                        <a:rPr lang="ru-RU" sz="1000" b="1" dirty="0" smtClean="0">
                          <a:latin typeface="Century Schoolbook"/>
                          <a:ea typeface="Times New Roman"/>
                          <a:cs typeface="Century Schoolbook"/>
                        </a:rPr>
                        <a:t>задания</a:t>
                      </a:r>
                      <a:r>
                        <a:rPr lang="en-US" sz="1000" b="1" dirty="0" smtClean="0">
                          <a:latin typeface="Century Schoolbook"/>
                          <a:ea typeface="Times New Roman"/>
                          <a:cs typeface="Century Schoolbook"/>
                        </a:rPr>
                        <a:t>/</a:t>
                      </a:r>
                      <a:endParaRPr lang="ru-RU" sz="1000" dirty="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000" b="1" dirty="0">
                          <a:latin typeface="Century Schoolbook"/>
                          <a:ea typeface="Times New Roman"/>
                          <a:cs typeface="Century Schoolbook"/>
                        </a:rPr>
                        <a:t>0</a:t>
                      </a:r>
                      <a:endParaRPr lang="ru-RU" sz="1000" dirty="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526">
                <a:tc>
                  <a:txBody>
                    <a:bodyPr/>
                    <a:lstStyle/>
                    <a:p>
                      <a:pPr>
                        <a:lnSpc>
                          <a:spcPct val="150000"/>
                        </a:lnSpc>
                        <a:spcAft>
                          <a:spcPts val="0"/>
                        </a:spcAft>
                      </a:pPr>
                      <a:r>
                        <a:rPr lang="ru-RU" sz="1000" b="1" i="1">
                          <a:latin typeface="Times New Roman"/>
                          <a:ea typeface="Times New Roman"/>
                          <a:cs typeface="Times New Roman"/>
                        </a:rPr>
                        <a:t>Максимальный балл                                  -~</a:t>
                      </a:r>
                      <a:endParaRPr lang="ru-RU" sz="1000">
                        <a:latin typeface="Century Schoolbook"/>
                        <a:ea typeface="Times New Roman"/>
                        <a:cs typeface="Times New Roman"/>
                      </a:endParaRP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ru-RU" sz="1000" b="1" kern="1200" dirty="0">
                          <a:solidFill>
                            <a:schemeClr val="tx1"/>
                          </a:solidFill>
                          <a:latin typeface="Century Schoolbook"/>
                          <a:ea typeface="Times New Roman"/>
                          <a:cs typeface="Century Schoolbook"/>
                        </a:rPr>
                        <a:t>4</a:t>
                      </a:r>
                    </a:p>
                  </a:txBody>
                  <a:tcPr marL="24167" marR="24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1015663"/>
          </a:xfrm>
          <a:prstGeom prst="rect">
            <a:avLst/>
          </a:prstGeom>
        </p:spPr>
        <p:txBody>
          <a:bodyPr wrap="square">
            <a:spAutoFit/>
          </a:bodyPr>
          <a:lstStyle/>
          <a:p>
            <a:pPr marL="342900" indent="-342900" eaLnBrk="0" fontAlgn="base" hangingPunct="0">
              <a:spcBef>
                <a:spcPct val="0"/>
              </a:spcBef>
              <a:spcAft>
                <a:spcPct val="0"/>
              </a:spcAft>
              <a:tabLst>
                <a:tab pos="530225" algn="l"/>
              </a:tabLst>
            </a:pPr>
            <a:r>
              <a:rPr lang="ru-RU" dirty="0" smtClean="0"/>
              <a:t> </a:t>
            </a:r>
            <a:r>
              <a:rPr lang="ru-RU" sz="1400" b="1" dirty="0" smtClean="0">
                <a:latin typeface="Century Schoolbook" pitchFamily="18" charset="0"/>
                <a:ea typeface="Times New Roman" pitchFamily="18" charset="0"/>
                <a:cs typeface="Century Schoolbook" pitchFamily="18" charset="0"/>
              </a:rPr>
              <a:t>Личность (русск. личина; личина соответствует термину </a:t>
            </a:r>
            <a:r>
              <a:rPr lang="ru-RU" sz="1400" b="1" dirty="0" err="1" smtClean="0">
                <a:latin typeface="Century Schoolbook" pitchFamily="18" charset="0"/>
                <a:ea typeface="Times New Roman" pitchFamily="18" charset="0"/>
                <a:cs typeface="Century Schoolbook" pitchFamily="18" charset="0"/>
              </a:rPr>
              <a:t>persona</a:t>
            </a:r>
            <a:r>
              <a:rPr lang="ru-RU" sz="1400" b="1" dirty="0" smtClean="0">
                <a:latin typeface="Century Schoolbook" pitchFamily="18" charset="0"/>
                <a:ea typeface="Times New Roman" pitchFamily="18" charset="0"/>
                <a:cs typeface="Century Schoolbook" pitchFamily="18" charset="0"/>
              </a:rPr>
              <a:t> – исходно маска, или роль, исполнявшаяся актером древнегреческого театра) — относительно устойчивая система поведения индивида, которая характеризуется тем, что построена прежде всего на основе </a:t>
            </a:r>
            <a:r>
              <a:rPr lang="ru-RU" sz="1400" b="1" dirty="0" smtClean="0">
                <a:solidFill>
                  <a:srgbClr val="FF0000"/>
                </a:solidFill>
                <a:latin typeface="Century Schoolbook" pitchFamily="18" charset="0"/>
                <a:ea typeface="Times New Roman" pitchFamily="18" charset="0"/>
                <a:cs typeface="Century Schoolbook" pitchFamily="18" charset="0"/>
              </a:rPr>
              <a:t>включенности в социальный контекст</a:t>
            </a:r>
          </a:p>
        </p:txBody>
      </p:sp>
      <p:sp>
        <p:nvSpPr>
          <p:cNvPr id="3" name="Прямоугольник 2"/>
          <p:cNvSpPr/>
          <p:nvPr/>
        </p:nvSpPr>
        <p:spPr>
          <a:xfrm>
            <a:off x="0" y="1071546"/>
            <a:ext cx="9144000" cy="954107"/>
          </a:xfrm>
          <a:prstGeom prst="rect">
            <a:avLst/>
          </a:prstGeom>
        </p:spPr>
        <p:txBody>
          <a:bodyPr wrap="square">
            <a:spAutoFit/>
          </a:bodyPr>
          <a:lstStyle/>
          <a:p>
            <a:r>
              <a:rPr lang="ru-RU" sz="1400" b="1" dirty="0" smtClean="0">
                <a:solidFill>
                  <a:srgbClr val="FF0000"/>
                </a:solidFill>
                <a:latin typeface="Century Schoolbook" pitchFamily="18" charset="0"/>
                <a:ea typeface="Times New Roman" pitchFamily="18" charset="0"/>
                <a:cs typeface="Century Schoolbook" pitchFamily="18" charset="0"/>
              </a:rPr>
              <a:t>Потребность </a:t>
            </a:r>
            <a:r>
              <a:rPr lang="ru-RU" sz="1400" b="1" dirty="0" smtClean="0">
                <a:latin typeface="Century Schoolbook" pitchFamily="18" charset="0"/>
                <a:ea typeface="Times New Roman" pitchFamily="18" charset="0"/>
                <a:cs typeface="Century Schoolbook" pitchFamily="18" charset="0"/>
              </a:rPr>
              <a:t>— внутреннее состояние функциональной или психологической нужды или недостатка чего-либо для поддержания жизнедеятельности объекта, субъекта, индивида, социальной группы, общества. Являясь внутренними возбудителями активности, потребности проявляются по-разному в зависимости от ситуации.</a:t>
            </a:r>
          </a:p>
        </p:txBody>
      </p:sp>
      <p:sp>
        <p:nvSpPr>
          <p:cNvPr id="4" name="Прямоугольник 3"/>
          <p:cNvSpPr/>
          <p:nvPr/>
        </p:nvSpPr>
        <p:spPr>
          <a:xfrm>
            <a:off x="0" y="2000240"/>
            <a:ext cx="9144000" cy="523220"/>
          </a:xfrm>
          <a:prstGeom prst="rect">
            <a:avLst/>
          </a:prstGeom>
        </p:spPr>
        <p:txBody>
          <a:bodyPr wrap="square">
            <a:spAutoFit/>
          </a:bodyPr>
          <a:lstStyle/>
          <a:p>
            <a:r>
              <a:rPr lang="ru-RU" sz="1400" b="1" dirty="0" smtClean="0">
                <a:solidFill>
                  <a:srgbClr val="FF0000"/>
                </a:solidFill>
                <a:latin typeface="Century Schoolbook" pitchFamily="18" charset="0"/>
                <a:ea typeface="Times New Roman" pitchFamily="18" charset="0"/>
                <a:cs typeface="Century Schoolbook" pitchFamily="18" charset="0"/>
              </a:rPr>
              <a:t>Базовые потребности: </a:t>
            </a:r>
            <a:r>
              <a:rPr lang="ru-RU" sz="1400" b="1" dirty="0" smtClean="0">
                <a:latin typeface="Century Schoolbook" pitchFamily="18" charset="0"/>
                <a:ea typeface="Times New Roman" pitchFamily="18" charset="0"/>
                <a:cs typeface="Century Schoolbook" pitchFamily="18" charset="0"/>
              </a:rPr>
              <a:t>это всеобщие потребности, присущие всем людям. К базовым потребностям относятся: биологические, материальные, социальные, духовные потребности.</a:t>
            </a:r>
          </a:p>
        </p:txBody>
      </p:sp>
      <p:sp>
        <p:nvSpPr>
          <p:cNvPr id="5" name="Прямоугольник 4"/>
          <p:cNvSpPr/>
          <p:nvPr/>
        </p:nvSpPr>
        <p:spPr>
          <a:xfrm>
            <a:off x="0" y="2571744"/>
            <a:ext cx="8929718" cy="954107"/>
          </a:xfrm>
          <a:prstGeom prst="rect">
            <a:avLst/>
          </a:prstGeom>
        </p:spPr>
        <p:txBody>
          <a:bodyPr wrap="square">
            <a:spAutoFit/>
          </a:bodyPr>
          <a:lstStyle/>
          <a:p>
            <a:r>
              <a:rPr lang="ru-RU" sz="1400" b="1" dirty="0" smtClean="0">
                <a:solidFill>
                  <a:srgbClr val="FF0000"/>
                </a:solidFill>
                <a:latin typeface="Century Schoolbook" pitchFamily="18" charset="0"/>
                <a:ea typeface="Times New Roman" pitchFamily="18" charset="0"/>
                <a:cs typeface="Century Schoolbook" pitchFamily="18" charset="0"/>
              </a:rPr>
              <a:t>Биологические. </a:t>
            </a:r>
            <a:r>
              <a:rPr lang="ru-RU" sz="1400" b="1" dirty="0" smtClean="0">
                <a:latin typeface="Century Schoolbook" pitchFamily="18" charset="0"/>
                <a:ea typeface="Times New Roman" pitchFamily="18" charset="0"/>
                <a:cs typeface="Century Schoolbook" pitchFamily="18" charset="0"/>
              </a:rPr>
              <a:t>Это всеобщие первичные потребности жизнедеятельности организма: потребности питания и выделения, потребности расширения жизненного пространства, деторождения (воспроизводство рода), потребность физического развития, здоровья, общения с природой.</a:t>
            </a:r>
          </a:p>
        </p:txBody>
      </p:sp>
      <p:sp>
        <p:nvSpPr>
          <p:cNvPr id="6" name="Прямоугольник 5"/>
          <p:cNvSpPr/>
          <p:nvPr/>
        </p:nvSpPr>
        <p:spPr>
          <a:xfrm>
            <a:off x="0" y="3643314"/>
            <a:ext cx="9144000" cy="954107"/>
          </a:xfrm>
          <a:prstGeom prst="rect">
            <a:avLst/>
          </a:prstGeom>
        </p:spPr>
        <p:txBody>
          <a:bodyPr wrap="square">
            <a:spAutoFit/>
          </a:bodyPr>
          <a:lstStyle/>
          <a:p>
            <a:r>
              <a:rPr lang="ru-RU" sz="1400" b="1" dirty="0" smtClean="0">
                <a:solidFill>
                  <a:srgbClr val="FF0000"/>
                </a:solidFill>
                <a:latin typeface="Century Schoolbook" pitchFamily="18" charset="0"/>
                <a:ea typeface="Times New Roman" pitchFamily="18" charset="0"/>
                <a:cs typeface="Century Schoolbook" pitchFamily="18" charset="0"/>
              </a:rPr>
              <a:t>Материальными </a:t>
            </a:r>
            <a:r>
              <a:rPr lang="ru-RU" sz="1400" b="1" dirty="0" smtClean="0">
                <a:latin typeface="Century Schoolbook" pitchFamily="18" charset="0"/>
                <a:ea typeface="Times New Roman" pitchFamily="18" charset="0"/>
                <a:cs typeface="Century Schoolbook" pitchFamily="18" charset="0"/>
              </a:rPr>
              <a:t>мы называем потребности в средствах и условиях удовлетворения биологических, социальных и духовных потребностей.</a:t>
            </a:r>
          </a:p>
          <a:p>
            <a:r>
              <a:rPr lang="ru-RU" sz="1400" b="1" dirty="0" smtClean="0">
                <a:latin typeface="Century Schoolbook" pitchFamily="18" charset="0"/>
                <a:ea typeface="Times New Roman" pitchFamily="18" charset="0"/>
                <a:cs typeface="Century Schoolbook" pitchFamily="18" charset="0"/>
              </a:rPr>
              <a:t>Среди многообразия этих потребностей Маркс выделял три потребности: в пище, жилище и одежде. </a:t>
            </a:r>
          </a:p>
        </p:txBody>
      </p:sp>
      <p:sp>
        <p:nvSpPr>
          <p:cNvPr id="7" name="Прямоугольник 6"/>
          <p:cNvSpPr/>
          <p:nvPr/>
        </p:nvSpPr>
        <p:spPr>
          <a:xfrm>
            <a:off x="142844" y="4572008"/>
            <a:ext cx="8786874" cy="1384995"/>
          </a:xfrm>
          <a:prstGeom prst="rect">
            <a:avLst/>
          </a:prstGeom>
        </p:spPr>
        <p:txBody>
          <a:bodyPr wrap="square">
            <a:spAutoFit/>
          </a:bodyPr>
          <a:lstStyle/>
          <a:p>
            <a:r>
              <a:rPr lang="ru-RU" sz="1400" b="1" dirty="0" smtClean="0">
                <a:solidFill>
                  <a:srgbClr val="FF0000"/>
                </a:solidFill>
                <a:latin typeface="Century Schoolbook" pitchFamily="18" charset="0"/>
                <a:ea typeface="Times New Roman" pitchFamily="18" charset="0"/>
                <a:cs typeface="Century Schoolbook" pitchFamily="18" charset="0"/>
              </a:rPr>
              <a:t>Социальные </a:t>
            </a:r>
            <a:r>
              <a:rPr lang="ru-RU" sz="1400" b="1" dirty="0" smtClean="0">
                <a:latin typeface="Century Schoolbook" pitchFamily="18" charset="0"/>
                <a:ea typeface="Times New Roman" pitchFamily="18" charset="0"/>
                <a:cs typeface="Century Schoolbook" pitchFamily="18" charset="0"/>
              </a:rPr>
              <a:t>потребности существуют в бесконечном многообразии форм. Не пытаясь представить все проявления социальных потребностей, мы будем классифицировать эти группы потребностей по трем признакам-критериям: </a:t>
            </a:r>
          </a:p>
          <a:p>
            <a:r>
              <a:rPr lang="ru-RU" sz="1400" b="1" dirty="0" smtClean="0">
                <a:latin typeface="Century Schoolbook" pitchFamily="18" charset="0"/>
                <a:ea typeface="Times New Roman" pitchFamily="18" charset="0"/>
                <a:cs typeface="Century Schoolbook" pitchFamily="18" charset="0"/>
              </a:rPr>
              <a:t>1. Потребности для других</a:t>
            </a:r>
          </a:p>
          <a:p>
            <a:r>
              <a:rPr lang="ru-RU" sz="1400" b="1" dirty="0" smtClean="0">
                <a:latin typeface="Century Schoolbook" pitchFamily="18" charset="0"/>
                <a:ea typeface="Times New Roman" pitchFamily="18" charset="0"/>
                <a:cs typeface="Century Schoolbook" pitchFamily="18" charset="0"/>
              </a:rPr>
              <a:t>2. Потребности для себя </a:t>
            </a:r>
          </a:p>
          <a:p>
            <a:r>
              <a:rPr lang="ru-RU" sz="1400" b="1" dirty="0" smtClean="0">
                <a:latin typeface="Century Schoolbook" pitchFamily="18" charset="0"/>
                <a:ea typeface="Times New Roman" pitchFamily="18" charset="0"/>
                <a:cs typeface="Century Schoolbook" pitchFamily="18" charset="0"/>
              </a:rPr>
              <a:t>3. Потребности вместе с другими</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282" y="0"/>
            <a:ext cx="8929718" cy="5262979"/>
          </a:xfrm>
          <a:prstGeom prst="rect">
            <a:avLst/>
          </a:prstGeom>
        </p:spPr>
        <p:txBody>
          <a:bodyPr wrap="square">
            <a:spAutoFit/>
          </a:bodyPr>
          <a:lstStyle/>
          <a:p>
            <a:r>
              <a:rPr lang="ru-RU" sz="1400" b="1" dirty="0" smtClean="0">
                <a:solidFill>
                  <a:srgbClr val="FF0000"/>
                </a:solidFill>
                <a:latin typeface="Century Schoolbook" pitchFamily="18" charset="0"/>
                <a:ea typeface="Times New Roman" pitchFamily="18" charset="0"/>
                <a:cs typeface="Century Schoolbook" pitchFamily="18" charset="0"/>
              </a:rPr>
              <a:t>Потребности для других </a:t>
            </a:r>
            <a:r>
              <a:rPr lang="ru-RU" sz="1400" b="1" dirty="0" smtClean="0">
                <a:latin typeface="Century Schoolbook" pitchFamily="18" charset="0"/>
                <a:ea typeface="Times New Roman" pitchFamily="18" charset="0"/>
                <a:cs typeface="Century Schoolbook" pitchFamily="18" charset="0"/>
              </a:rPr>
              <a:t>- это потребности, выражающие родовую сущность человека. Это - потребность общения, защиты слабого. Наиболее концентрировано потребность «для других» выражается в альтруизме - в потребности жертвовать собой во имя другого. Потребность «для других» реализуется, преодолевая вечный эгоистический принцип «для себя». Примером потребности «для других» может служить герой рассказа Ю. Нагибина «Иван». «Ему доставляло куда больше удовольствия стараться для кого-то, нежели для самого себя. Наверное, это и есть любовь к людям... Но признательность не била из нас фонтаном. Ивана безбожно эксплуатировали, обманывали, обирали».</a:t>
            </a:r>
          </a:p>
          <a:p>
            <a:endParaRPr lang="ru-RU" sz="1400" b="1" dirty="0" smtClean="0">
              <a:latin typeface="Century Schoolbook" pitchFamily="18" charset="0"/>
              <a:ea typeface="Times New Roman" pitchFamily="18" charset="0"/>
              <a:cs typeface="Century Schoolbook" pitchFamily="18" charset="0"/>
            </a:endParaRPr>
          </a:p>
          <a:p>
            <a:r>
              <a:rPr lang="ru-RU" sz="1400" b="1" dirty="0" smtClean="0">
                <a:solidFill>
                  <a:srgbClr val="FF0000"/>
                </a:solidFill>
                <a:latin typeface="Century Schoolbook" pitchFamily="18" charset="0"/>
                <a:ea typeface="Times New Roman" pitchFamily="18" charset="0"/>
                <a:cs typeface="Century Schoolbook" pitchFamily="18" charset="0"/>
              </a:rPr>
              <a:t>Потребность «для себя». </a:t>
            </a:r>
            <a:r>
              <a:rPr lang="ru-RU" sz="1400" b="1" dirty="0" smtClean="0">
                <a:latin typeface="Century Schoolbook" pitchFamily="18" charset="0"/>
                <a:ea typeface="Times New Roman" pitchFamily="18" charset="0"/>
                <a:cs typeface="Century Schoolbook" pitchFamily="18" charset="0"/>
              </a:rPr>
              <a:t>Потребность самоутверждения в обществе, самореализации, самоидентификации, потребность иметь свое место в обществе, в коллективе, потребность власти и т. д. Потребности «для себя» потому называются социальными, что они неразрывно связаны с потребностями «для других», и только через них могут быть реализованы. В большинстве случаев эти потребности выступают как иносказательное выражение потребностей «для других». Об этом единстве и взаимопроникновении противоположностей - потребностей «для себя» и потребностей «для других» - пишет П. М. Ершов: «Существование и даже «сотрудничество» в одном человеке противоположных тенденций «для себя» и «для других» возможно, пока речь идет не об отдельных и не о глубинных потребностях, а о средствах удовлетворения тех либо других - о потребностях служебных и производных. </a:t>
            </a:r>
          </a:p>
          <a:p>
            <a:endParaRPr lang="ru-RU" sz="1400" b="1" dirty="0" smtClean="0">
              <a:latin typeface="Century Schoolbook" pitchFamily="18" charset="0"/>
              <a:ea typeface="Times New Roman" pitchFamily="18" charset="0"/>
              <a:cs typeface="Century Schoolbook" pitchFamily="18" charset="0"/>
            </a:endParaRPr>
          </a:p>
          <a:p>
            <a:r>
              <a:rPr lang="ru-RU" sz="1400" b="1" dirty="0" smtClean="0">
                <a:solidFill>
                  <a:srgbClr val="FF0000"/>
                </a:solidFill>
                <a:latin typeface="Century Schoolbook" pitchFamily="18" charset="0"/>
                <a:ea typeface="Times New Roman" pitchFamily="18" charset="0"/>
                <a:cs typeface="Century Schoolbook" pitchFamily="18" charset="0"/>
              </a:rPr>
              <a:t>Потребности «вместе с другими». </a:t>
            </a:r>
            <a:r>
              <a:rPr lang="ru-RU" sz="1400" b="1" dirty="0" smtClean="0">
                <a:latin typeface="Century Schoolbook" pitchFamily="18" charset="0"/>
                <a:ea typeface="Times New Roman" pitchFamily="18" charset="0"/>
                <a:cs typeface="Century Schoolbook" pitchFamily="18" charset="0"/>
              </a:rPr>
              <a:t>Группа потребностей, выражающая побудительные силы многих людей или общества в целом: потребность безопасности, свободы, обуздания агрессора, потребность мира, смены политического режима.</a:t>
            </a:r>
          </a:p>
        </p:txBody>
      </p:sp>
      <p:sp>
        <p:nvSpPr>
          <p:cNvPr id="5" name="Прямоугольник 4"/>
          <p:cNvSpPr/>
          <p:nvPr/>
        </p:nvSpPr>
        <p:spPr>
          <a:xfrm>
            <a:off x="0" y="5357826"/>
            <a:ext cx="8929718" cy="1169551"/>
          </a:xfrm>
          <a:prstGeom prst="rect">
            <a:avLst/>
          </a:prstGeom>
        </p:spPr>
        <p:txBody>
          <a:bodyPr wrap="square">
            <a:spAutoFit/>
          </a:bodyPr>
          <a:lstStyle/>
          <a:p>
            <a:r>
              <a:rPr lang="ru-RU" sz="1400" b="1" dirty="0" smtClean="0">
                <a:solidFill>
                  <a:srgbClr val="FF0000"/>
                </a:solidFill>
                <a:latin typeface="Century Schoolbook" pitchFamily="18" charset="0"/>
                <a:ea typeface="Times New Roman" pitchFamily="18" charset="0"/>
                <a:cs typeface="Century Schoolbook" pitchFamily="18" charset="0"/>
              </a:rPr>
              <a:t>духовность</a:t>
            </a:r>
            <a:r>
              <a:rPr lang="ru-RU" sz="1400" b="1" dirty="0" smtClean="0">
                <a:latin typeface="Century Schoolbook" pitchFamily="18" charset="0"/>
                <a:ea typeface="Times New Roman" pitchFamily="18" charset="0"/>
                <a:cs typeface="Century Schoolbook" pitchFamily="18" charset="0"/>
              </a:rPr>
              <a:t> - это стремление преодолеть себя в своем сознании, достичь высоких целей, следовать личному и общественному идеалу, общечеловеческим ценностям. Духовность проявляется также в стремлении к прекрасному, к созерцанию природы, к классическим произведениям литературы и искусства. Культура - субстанция духовности, в ней - квинтэссенция духовного опыта человечества.</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7158" y="214290"/>
            <a:ext cx="1529586" cy="369332"/>
          </a:xfrm>
          <a:prstGeom prst="rect">
            <a:avLst/>
          </a:prstGeom>
        </p:spPr>
        <p:txBody>
          <a:bodyPr wrap="none">
            <a:spAutoFit/>
          </a:bodyPr>
          <a:lstStyle/>
          <a:p>
            <a:r>
              <a:rPr lang="ru-RU" b="1" dirty="0" smtClean="0">
                <a:latin typeface="Century Schoolbook" pitchFamily="18" charset="0"/>
                <a:ea typeface="Times New Roman" pitchFamily="18" charset="0"/>
                <a:cs typeface="Century Schoolbook" pitchFamily="18" charset="0"/>
              </a:rPr>
              <a:t>Во</a:t>
            </a:r>
            <a:r>
              <a:rPr lang="ru-RU" dirty="0" smtClean="0">
                <a:solidFill>
                  <a:srgbClr val="FF0000"/>
                </a:solidFill>
                <a:latin typeface="Century Schoolbook" pitchFamily="18" charset="0"/>
                <a:ea typeface="Times New Roman" pitchFamily="18" charset="0"/>
                <a:cs typeface="Century Schoolbook" pitchFamily="18" charset="0"/>
              </a:rPr>
              <a:t>сприятие</a:t>
            </a:r>
            <a:endParaRPr lang="ru-RU" dirty="0">
              <a:solidFill>
                <a:srgbClr val="FF0000"/>
              </a:solidFill>
            </a:endParaRPr>
          </a:p>
        </p:txBody>
      </p:sp>
      <p:sp>
        <p:nvSpPr>
          <p:cNvPr id="4" name="TextBox 3"/>
          <p:cNvSpPr txBox="1"/>
          <p:nvPr/>
        </p:nvSpPr>
        <p:spPr>
          <a:xfrm>
            <a:off x="0" y="500042"/>
            <a:ext cx="9144000" cy="1169551"/>
          </a:xfrm>
          <a:prstGeom prst="rect">
            <a:avLst/>
          </a:prstGeom>
          <a:noFill/>
        </p:spPr>
        <p:txBody>
          <a:bodyPr wrap="square" rtlCol="0">
            <a:spAutoFit/>
          </a:bodyPr>
          <a:lstStyle/>
          <a:p>
            <a:r>
              <a:rPr lang="ru-RU" sz="1400" dirty="0" smtClean="0">
                <a:latin typeface="Times New Roman" pitchFamily="18" charset="0"/>
                <a:cs typeface="Times New Roman" pitchFamily="18" charset="0"/>
              </a:rPr>
              <a:t>дает целостный образ предмета, отражающей уже совокупность его свойств; в нашем примере - чувственно-конкретный образ стола. Исходным материалом восприятия, таким образом, являются ощущения. В восприятии они не просто суммируются, а органически синтезируются. То есть мы воспринимаем не отдельные "картинки"-ощущения в той или иной, (чаще калейдоскопической) их последовательности, а предмет как нечто целое и устойчивое. Восприятие в этом смысле инвариантно относительно входящих в него ощущений.</a:t>
            </a:r>
            <a:endParaRPr lang="ru-RU" sz="1400" dirty="0">
              <a:latin typeface="Times New Roman" pitchFamily="18" charset="0"/>
              <a:cs typeface="Times New Roman" pitchFamily="18" charset="0"/>
            </a:endParaRPr>
          </a:p>
        </p:txBody>
      </p:sp>
      <p:sp>
        <p:nvSpPr>
          <p:cNvPr id="5" name="TextBox 4"/>
          <p:cNvSpPr txBox="1"/>
          <p:nvPr/>
        </p:nvSpPr>
        <p:spPr>
          <a:xfrm>
            <a:off x="0" y="1643050"/>
            <a:ext cx="8572528" cy="830997"/>
          </a:xfrm>
          <a:prstGeom prst="rect">
            <a:avLst/>
          </a:prstGeom>
          <a:noFill/>
        </p:spPr>
        <p:txBody>
          <a:bodyPr wrap="square" rtlCol="0">
            <a:spAutoFit/>
          </a:bodyPr>
          <a:lstStyle/>
          <a:p>
            <a:r>
              <a:rPr lang="ru-RU" sz="1200" b="1" dirty="0" smtClean="0">
                <a:latin typeface="Times New Roman" pitchFamily="18" charset="0"/>
                <a:cs typeface="Times New Roman" pitchFamily="18" charset="0"/>
              </a:rPr>
              <a:t>Ощущение</a:t>
            </a:r>
            <a:r>
              <a:rPr lang="ru-RU" sz="1200" dirty="0" smtClean="0">
                <a:latin typeface="Times New Roman" pitchFamily="18" charset="0"/>
                <a:cs typeface="Times New Roman" pitchFamily="18" charset="0"/>
              </a:rPr>
              <a:t> - это отражение отдельных свойств предмета или явления. В случае стола, например, - его формы, цвета, материала (деревянный, пластмассовый). По количеству органов чувств </a:t>
            </a:r>
            <a:r>
              <a:rPr lang="ru-RU" sz="1200" dirty="0" smtClean="0">
                <a:solidFill>
                  <a:srgbClr val="FF0000"/>
                </a:solidFill>
                <a:latin typeface="Times New Roman" pitchFamily="18" charset="0"/>
                <a:cs typeface="Times New Roman" pitchFamily="18" charset="0"/>
              </a:rPr>
              <a:t>различают пять основных видов </a:t>
            </a:r>
            <a:r>
              <a:rPr lang="ru-RU" sz="1200" dirty="0" smtClean="0">
                <a:latin typeface="Times New Roman" pitchFamily="18" charset="0"/>
                <a:cs typeface="Times New Roman" pitchFamily="18" charset="0"/>
              </a:rPr>
              <a:t>("модальностей") ощущений: зрительные, звуковые, осязательные (тактильные), вкусовые и обонятельные. Наиболее важной для человека является зрительная модальность: через нее поступает более 80% чувственной информации.</a:t>
            </a:r>
            <a:endParaRPr lang="ru-RU" sz="1200" dirty="0">
              <a:latin typeface="Times New Roman" pitchFamily="18" charset="0"/>
              <a:cs typeface="Times New Roman" pitchFamily="18" charset="0"/>
            </a:endParaRPr>
          </a:p>
        </p:txBody>
      </p:sp>
      <p:sp>
        <p:nvSpPr>
          <p:cNvPr id="6" name="TextBox 5"/>
          <p:cNvSpPr txBox="1"/>
          <p:nvPr/>
        </p:nvSpPr>
        <p:spPr>
          <a:xfrm>
            <a:off x="0" y="2428868"/>
            <a:ext cx="8929718" cy="369332"/>
          </a:xfrm>
          <a:prstGeom prst="rect">
            <a:avLst/>
          </a:prstGeom>
          <a:noFill/>
        </p:spPr>
        <p:txBody>
          <a:bodyPr wrap="square" rtlCol="0">
            <a:spAutoFit/>
          </a:bodyPr>
          <a:lstStyle/>
          <a:p>
            <a:r>
              <a:rPr lang="ru-RU" sz="1200" dirty="0" smtClean="0">
                <a:latin typeface="Times New Roman" pitchFamily="18" charset="0"/>
                <a:cs typeface="Times New Roman" pitchFamily="18" charset="0"/>
              </a:rPr>
              <a:t>Рациональное познание — это познавательный процесс, который осуществляется посредством форм мыслительной деятельности</a:t>
            </a:r>
            <a:r>
              <a:rPr lang="ru-RU" dirty="0" smtClean="0"/>
              <a:t>.</a:t>
            </a:r>
            <a:endParaRPr lang="ru-RU" dirty="0"/>
          </a:p>
        </p:txBody>
      </p:sp>
      <p:sp>
        <p:nvSpPr>
          <p:cNvPr id="7" name="TextBox 6"/>
          <p:cNvSpPr txBox="1"/>
          <p:nvPr/>
        </p:nvSpPr>
        <p:spPr>
          <a:xfrm>
            <a:off x="0" y="2786058"/>
            <a:ext cx="9144000" cy="2031325"/>
          </a:xfrm>
          <a:prstGeom prst="rect">
            <a:avLst/>
          </a:prstGeom>
          <a:noFill/>
        </p:spPr>
        <p:txBody>
          <a:bodyPr wrap="square" rtlCol="0">
            <a:spAutoFit/>
          </a:bodyPr>
          <a:lstStyle/>
          <a:p>
            <a:r>
              <a:rPr lang="ru-RU" sz="1400" dirty="0" smtClean="0">
                <a:solidFill>
                  <a:srgbClr val="FF0000"/>
                </a:solidFill>
                <a:latin typeface="Times New Roman" pitchFamily="18" charset="0"/>
                <a:cs typeface="Times New Roman" pitchFamily="18" charset="0"/>
              </a:rPr>
              <a:t>Рациональное познание </a:t>
            </a:r>
            <a:r>
              <a:rPr lang="ru-RU" sz="1400" dirty="0" smtClean="0">
                <a:latin typeface="Times New Roman" pitchFamily="18" charset="0"/>
                <a:cs typeface="Times New Roman" pitchFamily="18" charset="0"/>
              </a:rPr>
              <a:t>— это познавательный процесс, который осуществляется посредством форм мыслительной деятельности. </a:t>
            </a:r>
          </a:p>
          <a:p>
            <a:r>
              <a:rPr lang="ru-RU" sz="1400" dirty="0" smtClean="0">
                <a:latin typeface="Times New Roman" pitchFamily="18" charset="0"/>
                <a:cs typeface="Times New Roman" pitchFamily="18" charset="0"/>
              </a:rPr>
              <a:t>Формы рационального познания имеют несколько общих характеристик: </a:t>
            </a:r>
          </a:p>
          <a:p>
            <a:pPr marL="342900" indent="-342900">
              <a:buFont typeface="Wingdings" pitchFamily="2" charset="2"/>
              <a:buChar char="q"/>
            </a:pPr>
            <a:r>
              <a:rPr lang="ru-RU" sz="1400" dirty="0" smtClean="0">
                <a:latin typeface="Times New Roman" pitchFamily="18" charset="0"/>
                <a:cs typeface="Times New Roman" pitchFamily="18" charset="0"/>
              </a:rPr>
              <a:t>во-первых, присущую всем им направленность на отражение общих свойств познаваемых предметов (процессов, явлений); </a:t>
            </a:r>
          </a:p>
          <a:p>
            <a:pPr marL="342900" indent="-342900">
              <a:buFont typeface="Wingdings" pitchFamily="2" charset="2"/>
              <a:buChar char="q"/>
            </a:pPr>
            <a:r>
              <a:rPr lang="ru-RU" sz="1400" dirty="0" smtClean="0">
                <a:latin typeface="Times New Roman" pitchFamily="18" charset="0"/>
                <a:cs typeface="Times New Roman" pitchFamily="18" charset="0"/>
              </a:rPr>
              <a:t>во-вторых, связанное с этим отвлечение от их единичных свойств; </a:t>
            </a:r>
          </a:p>
          <a:p>
            <a:pPr marL="342900" indent="-342900">
              <a:buFont typeface="Wingdings" pitchFamily="2" charset="2"/>
              <a:buChar char="q"/>
            </a:pPr>
            <a:r>
              <a:rPr lang="ru-RU" sz="1400" dirty="0" smtClean="0">
                <a:latin typeface="Times New Roman" pitchFamily="18" charset="0"/>
                <a:cs typeface="Times New Roman" pitchFamily="18" charset="0"/>
              </a:rPr>
              <a:t>в-третьих, опосредованное отношение к познаваемой реальности (через формы чувственного познания и используемые познавательные средства наблюдения, экспериментирования, обработки информации);</a:t>
            </a:r>
          </a:p>
          <a:p>
            <a:pPr marL="342900" indent="-342900">
              <a:buFont typeface="Wingdings" pitchFamily="2" charset="2"/>
              <a:buChar char="q"/>
            </a:pPr>
            <a:r>
              <a:rPr lang="ru-RU" sz="1400" dirty="0" smtClean="0">
                <a:latin typeface="Times New Roman" pitchFamily="18" charset="0"/>
                <a:cs typeface="Times New Roman" pitchFamily="18" charset="0"/>
              </a:rPr>
              <a:t> в-четвертых, непосредственную связь с языком (материальной оболочкой мысли)</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14282" y="0"/>
            <a:ext cx="892971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А8.  В отличие от средств массовой информации, средства массового воздействия</a:t>
            </a:r>
          </a:p>
          <a:p>
            <a:pPr marL="0" marR="0" lvl="0" indent="0" algn="l" defTabSz="914400" rtl="0" eaLnBrk="1" fontAlgn="base" latinLnBrk="0" hangingPunct="1">
              <a:lnSpc>
                <a:spcPct val="100000"/>
              </a:lnSpc>
              <a:spcBef>
                <a:spcPct val="0"/>
              </a:spcBef>
              <a:spcAft>
                <a:spcPct val="0"/>
              </a:spcAft>
              <a:buClrTx/>
              <a:buSzTx/>
              <a:buFontTx/>
              <a:buNone/>
              <a:tabLst>
                <a:tab pos="539750"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не имеют массового охвата аудитории.</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не отличаются регулярностью обращения к массовой аудитории</a:t>
            </a:r>
            <a:endParaRPr kumimoji="0" lang="ru-RU" sz="1400" b="0" i="0" u="none" strike="noStrike" cap="none" normalizeH="0" baseline="0" dirty="0" smtClean="0">
              <a:ln>
                <a:noFill/>
              </a:ln>
              <a:solidFill>
                <a:srgbClr val="FF0000"/>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не требуют наличия особых технических средств.</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не связаны с социально значимыми сторонами жизни</a:t>
            </a:r>
            <a:r>
              <a:rPr kumimoji="0" lang="ru-RU" sz="1400" b="1" i="0" u="none" strike="noStrike" cap="none" normalizeH="0" baseline="0" dirty="0" smtClean="0">
                <a:ln>
                  <a:noFill/>
                </a:ln>
                <a:solidFill>
                  <a:srgbClr val="FF0000"/>
                </a:solidFill>
                <a:effectLst/>
                <a:latin typeface="Century Schoolbook" pitchFamily="18" charset="0"/>
                <a:ea typeface="Times New Roman" pitchFamily="18" charset="0"/>
                <a:cs typeface="Century Schoolbook" pitchFamily="18" charset="0"/>
              </a:rPr>
              <a:t>.</a:t>
            </a:r>
            <a:endPar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539750"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А9.  Наука отражает мир в</a:t>
            </a: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понятиях и терминах	                  3) символах веры.</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художественных образах.	                  4) обыденных представлениях.</a:t>
            </a:r>
          </a:p>
          <a:p>
            <a:pPr marL="0" marR="0" lvl="0" indent="0" algn="l" defTabSz="914400" rtl="0" eaLnBrk="0" fontAlgn="base" latinLnBrk="0" hangingPunct="0">
              <a:lnSpc>
                <a:spcPct val="100000"/>
              </a:lnSpc>
              <a:spcBef>
                <a:spcPct val="0"/>
              </a:spcBef>
              <a:spcAft>
                <a:spcPct val="0"/>
              </a:spcAft>
              <a:buClrTx/>
              <a:buSzTx/>
              <a:buFontTx/>
              <a:buChar char="•"/>
              <a:tabLst>
                <a:tab pos="539750"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А10. Верны ли следующие суждения о современной культуре?</a:t>
            </a: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 В современной культуре представлены многочисленные формы и разновидности культуры: массовая, элитарная, народная, экранная и другие.</a:t>
            </a: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Б. Произведения современной культуры доступны только узкому кругу знатоков искусства, высокообразованных интеллектуалов.</a:t>
            </a:r>
          </a:p>
          <a:p>
            <a:pPr marL="0" marR="0" lvl="0" indent="0" algn="l" defTabSz="914400" rtl="0" eaLnBrk="0" fontAlgn="base" latinLnBrk="0" hangingPunct="0">
              <a:lnSpc>
                <a:spcPct val="100000"/>
              </a:lnSpc>
              <a:spcBef>
                <a:spcPct val="0"/>
              </a:spcBef>
              <a:spcAft>
                <a:spcPct val="0"/>
              </a:spcAft>
              <a:buClrTx/>
              <a:buSzTx/>
              <a:buFontTx/>
              <a:buNone/>
              <a:tabLst>
                <a:tab pos="539750"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верно только А	                                     3) верны оба суждения.</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3975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верно только Б.	                                     4) оба суждения неверны.</a:t>
            </a:r>
          </a:p>
          <a:p>
            <a:pPr marL="0" marR="0" lvl="0" indent="0" algn="l" defTabSz="914400" rtl="0" eaLnBrk="0" fontAlgn="base" latinLnBrk="0" hangingPunct="0">
              <a:lnSpc>
                <a:spcPct val="100000"/>
              </a:lnSpc>
              <a:spcBef>
                <a:spcPct val="0"/>
              </a:spcBef>
              <a:spcAft>
                <a:spcPct val="0"/>
              </a:spcAft>
              <a:buClrTx/>
              <a:buSzTx/>
              <a:buFontTx/>
              <a:buChar char="•"/>
              <a:tabLst>
                <a:tab pos="539750" algn="l"/>
              </a:tabLst>
            </a:pPr>
            <a:endParaRPr lang="ru-RU" sz="1400" b="1" dirty="0">
              <a:latin typeface="Century Schoolbook" pitchFamily="18" charset="0"/>
            </a:endParaRPr>
          </a:p>
          <a:p>
            <a:pPr eaLnBrk="0" fontAlgn="base" hangingPunct="0">
              <a:spcBef>
                <a:spcPct val="0"/>
              </a:spcBef>
              <a:spcAft>
                <a:spcPct val="0"/>
              </a:spcAft>
              <a:tabLst>
                <a:tab pos="539750" algn="l"/>
              </a:tabLst>
            </a:pPr>
            <a:r>
              <a:rPr lang="en-US" sz="1400" b="1" dirty="0">
                <a:latin typeface="Century Schoolbook" pitchFamily="18" charset="0"/>
                <a:ea typeface="Times New Roman" pitchFamily="18" charset="0"/>
                <a:cs typeface="Century Schoolbook" pitchFamily="18" charset="0"/>
              </a:rPr>
              <a:t>All</a:t>
            </a:r>
            <a:r>
              <a:rPr lang="ru-RU" sz="1400" b="1" dirty="0">
                <a:latin typeface="Century Schoolbook" pitchFamily="18" charset="0"/>
                <a:ea typeface="Times New Roman" pitchFamily="18" charset="0"/>
                <a:cs typeface="Century Schoolbook" pitchFamily="18" charset="0"/>
              </a:rPr>
              <a:t>. Государство в условиях рыночной </a:t>
            </a:r>
            <a:r>
              <a:rPr lang="ru-RU" sz="1400" b="1" dirty="0" smtClean="0">
                <a:latin typeface="Century Schoolbook" pitchFamily="18" charset="0"/>
                <a:ea typeface="Times New Roman" pitchFamily="18" charset="0"/>
                <a:cs typeface="Century Schoolbook" pitchFamily="18" charset="0"/>
              </a:rPr>
              <a:t>экономики</a:t>
            </a:r>
          </a:p>
          <a:p>
            <a:pPr eaLnBrk="0" fontAlgn="base" hangingPunct="0">
              <a:spcBef>
                <a:spcPct val="0"/>
              </a:spcBef>
              <a:spcAft>
                <a:spcPct val="0"/>
              </a:spcAft>
              <a:tabLst>
                <a:tab pos="539750" algn="l"/>
              </a:tabLst>
            </a:pPr>
            <a:endParaRPr lang="ru-RU" sz="1400" b="1" dirty="0">
              <a:latin typeface="Century Schoolbook" pitchFamily="18" charset="0"/>
              <a:ea typeface="Times New Roman" pitchFamily="18" charset="0"/>
              <a:cs typeface="Century Schoolbook" pitchFamily="18" charset="0"/>
            </a:endParaRPr>
          </a:p>
          <a:p>
            <a:pPr marL="1714500" lvl="3" indent="-342900" eaLnBrk="0" fontAlgn="base" hangingPunct="0">
              <a:spcBef>
                <a:spcPct val="0"/>
              </a:spcBef>
              <a:spcAft>
                <a:spcPct val="0"/>
              </a:spcAft>
              <a:buFont typeface="+mj-lt"/>
              <a:buAutoNum type="arabicPeriod"/>
              <a:tabLst>
                <a:tab pos="539750" algn="l"/>
              </a:tabLst>
            </a:pPr>
            <a:r>
              <a:rPr lang="ru-RU" sz="1400" b="1" dirty="0" smtClean="0">
                <a:latin typeface="Century Schoolbook" pitchFamily="18" charset="0"/>
                <a:ea typeface="Times New Roman" pitchFamily="18" charset="0"/>
                <a:cs typeface="Century Schoolbook" pitchFamily="18" charset="0"/>
              </a:rPr>
              <a:t>обеспечивает правовую защиту частной собственности</a:t>
            </a:r>
          </a:p>
          <a:p>
            <a:pPr marL="1714500" lvl="3" indent="-342900" eaLnBrk="0" fontAlgn="base" hangingPunct="0">
              <a:spcBef>
                <a:spcPct val="0"/>
              </a:spcBef>
              <a:spcAft>
                <a:spcPct val="0"/>
              </a:spcAft>
              <a:buFont typeface="+mj-lt"/>
              <a:buAutoNum type="arabicPeriod"/>
              <a:tabLst>
                <a:tab pos="539750" algn="l"/>
              </a:tabLst>
            </a:pPr>
            <a:r>
              <a:rPr lang="ru-RU" sz="1400" b="1" dirty="0" smtClean="0">
                <a:latin typeface="Century Schoolbook" pitchFamily="18" charset="0"/>
                <a:ea typeface="Times New Roman" pitchFamily="18" charset="0"/>
                <a:cs typeface="Century Schoolbook" pitchFamily="18" charset="0"/>
              </a:rPr>
              <a:t>устанавливает цены на товары первой необходимости.</a:t>
            </a:r>
          </a:p>
          <a:p>
            <a:pPr marL="1714500" lvl="3" indent="-342900" eaLnBrk="0" fontAlgn="base" hangingPunct="0">
              <a:spcBef>
                <a:spcPct val="0"/>
              </a:spcBef>
              <a:spcAft>
                <a:spcPct val="0"/>
              </a:spcAft>
              <a:buFont typeface="+mj-lt"/>
              <a:buAutoNum type="arabicPeriod"/>
              <a:tabLst>
                <a:tab pos="539750" algn="l"/>
              </a:tabLst>
            </a:pPr>
            <a:r>
              <a:rPr lang="ru-RU" sz="1400" b="1" dirty="0" smtClean="0">
                <a:latin typeface="Century Schoolbook" pitchFamily="18" charset="0"/>
                <a:ea typeface="Times New Roman" pitchFamily="18" charset="0"/>
                <a:cs typeface="Century Schoolbook" pitchFamily="18" charset="0"/>
              </a:rPr>
              <a:t>централизованно </a:t>
            </a:r>
            <a:r>
              <a:rPr lang="ru-RU" sz="1400" b="1" dirty="0">
                <a:latin typeface="Century Schoolbook" pitchFamily="18" charset="0"/>
                <a:ea typeface="Times New Roman" pitchFamily="18" charset="0"/>
                <a:cs typeface="Century Schoolbook" pitchFamily="18" charset="0"/>
              </a:rPr>
              <a:t>распределяет </a:t>
            </a:r>
            <a:r>
              <a:rPr lang="ru-RU" sz="1400" b="1" dirty="0" smtClean="0">
                <a:latin typeface="Century Schoolbook" pitchFamily="18" charset="0"/>
                <a:ea typeface="Times New Roman" pitchFamily="18" charset="0"/>
                <a:cs typeface="Century Schoolbook" pitchFamily="18" charset="0"/>
              </a:rPr>
              <a:t>ресурсы.</a:t>
            </a:r>
            <a:endParaRPr lang="ru-RU" sz="1400" b="1" dirty="0">
              <a:latin typeface="Century Schoolbook" pitchFamily="18" charset="0"/>
              <a:ea typeface="Times New Roman" pitchFamily="18" charset="0"/>
              <a:cs typeface="Century Schoolbook" pitchFamily="18" charset="0"/>
            </a:endParaRPr>
          </a:p>
          <a:p>
            <a:pPr marL="1714500" lvl="3" indent="-342900" eaLnBrk="0" fontAlgn="base" hangingPunct="0">
              <a:spcBef>
                <a:spcPct val="0"/>
              </a:spcBef>
              <a:spcAft>
                <a:spcPct val="0"/>
              </a:spcAft>
              <a:buFont typeface="+mj-lt"/>
              <a:buAutoNum type="arabicPeriod"/>
              <a:tabLst>
                <a:tab pos="539750" algn="l"/>
              </a:tabLst>
            </a:pPr>
            <a:r>
              <a:rPr lang="ru-RU" sz="1400" b="1" dirty="0">
                <a:latin typeface="Century Schoolbook" pitchFamily="18" charset="0"/>
                <a:ea typeface="Times New Roman" pitchFamily="18" charset="0"/>
                <a:cs typeface="Century Schoolbook" pitchFamily="18" charset="0"/>
              </a:rPr>
              <a:t>определяет размеры ставок и окладов рабочих на </a:t>
            </a:r>
            <a:r>
              <a:rPr lang="ru-RU" sz="1400" b="1" dirty="0" smtClean="0">
                <a:latin typeface="Century Schoolbook" pitchFamily="18" charset="0"/>
                <a:ea typeface="Times New Roman" pitchFamily="18" charset="0"/>
                <a:cs typeface="Century Schoolbook" pitchFamily="18" charset="0"/>
              </a:rPr>
              <a:t>предприятиях.</a:t>
            </a:r>
            <a:endParaRPr lang="ru-RU" sz="1400" b="1" dirty="0">
              <a:latin typeface="Century Schoolbook" pitchFamily="18" charset="0"/>
              <a:ea typeface="Times New Roman" pitchFamily="18" charset="0"/>
              <a:cs typeface="Century Schoolbook" pitchFamily="18" charset="0"/>
            </a:endParaRPr>
          </a:p>
          <a:p>
            <a:pPr marL="1257300" lvl="2" indent="-342900" eaLnBrk="0" fontAlgn="base" hangingPunct="0">
              <a:spcBef>
                <a:spcPct val="0"/>
              </a:spcBef>
              <a:spcAft>
                <a:spcPct val="0"/>
              </a:spcAft>
              <a:buFont typeface="+mj-lt"/>
              <a:buAutoNum type="arabicPeriod"/>
              <a:tabLst>
                <a:tab pos="539750" algn="l"/>
              </a:tabLst>
            </a:pPr>
            <a:endParaRPr kumimoji="0" lang="ru-RU"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85720" y="0"/>
            <a:ext cx="8858280"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А12. К типам предприятий, выделяемых в зависимости от формы собственности, относится</a:t>
            </a:r>
          </a:p>
          <a:p>
            <a:pPr marL="0" marR="0" lvl="0" indent="0" algn="l" defTabSz="914400" rtl="0" eaLnBrk="1" fontAlgn="base" latinLnBrk="0" hangingPunct="1">
              <a:lnSpc>
                <a:spcPct val="100000"/>
              </a:lnSpc>
              <a:spcBef>
                <a:spcPct val="0"/>
              </a:spcBef>
              <a:spcAft>
                <a:spcPct val="0"/>
              </a:spcAft>
              <a:buClrTx/>
              <a:buSzTx/>
              <a:buFontTx/>
              <a:buNone/>
              <a:tabLst>
                <a:tab pos="542925" algn="l"/>
                <a:tab pos="2882900"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производственное объединение.        3) естественная монополия.</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акционерное общество	             4) филиал фабрики.</a:t>
            </a:r>
          </a:p>
          <a:p>
            <a:pPr marL="0" marR="0" lvl="0" indent="0" algn="l" defTabSz="914400" rtl="0" eaLnBrk="0" fontAlgn="base" latinLnBrk="0" hangingPunct="0">
              <a:lnSpc>
                <a:spcPct val="100000"/>
              </a:lnSpc>
              <a:spcBef>
                <a:spcPct val="0"/>
              </a:spcBef>
              <a:spcAft>
                <a:spcPct val="0"/>
              </a:spcAft>
              <a:buClrTx/>
              <a:buSzTx/>
              <a:buFontTx/>
              <a:buChar char="•"/>
              <a:tabLst>
                <a:tab pos="542925" algn="l"/>
                <a:tab pos="2882900"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А13. К рынку экономических ресурсов относится</a:t>
            </a:r>
          </a:p>
          <a:p>
            <a:pPr marL="0" marR="0" lvl="0" indent="0" algn="l" defTabSz="914400" rtl="0" eaLnBrk="0" fontAlgn="base" latinLnBrk="0" hangingPunct="0">
              <a:lnSpc>
                <a:spcPct val="100000"/>
              </a:lnSpc>
              <a:spcBef>
                <a:spcPct val="0"/>
              </a:spcBef>
              <a:spcAft>
                <a:spcPct val="0"/>
              </a:spcAft>
              <a:buClrTx/>
              <a:buSzTx/>
              <a:buFontTx/>
              <a:buNone/>
              <a:tabLst>
                <a:tab pos="542925" algn="l"/>
                <a:tab pos="2882900"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рынок труда</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товарный рынок.</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фондовый рынок.</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валютный рынок.</a:t>
            </a:r>
          </a:p>
          <a:p>
            <a:pPr marL="0" marR="0" lvl="0" indent="0" algn="l" defTabSz="914400" rtl="0" eaLnBrk="0" fontAlgn="base" latinLnBrk="0" hangingPunct="0">
              <a:lnSpc>
                <a:spcPct val="100000"/>
              </a:lnSpc>
              <a:spcBef>
                <a:spcPct val="0"/>
              </a:spcBef>
              <a:spcAft>
                <a:spcPct val="0"/>
              </a:spcAft>
              <a:buClrTx/>
              <a:buSzTx/>
              <a:buFontTx/>
              <a:buChar char="•"/>
              <a:tabLst>
                <a:tab pos="542925" algn="l"/>
                <a:tab pos="2882900"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А14. К расходам государственного бюджета относится</a:t>
            </a:r>
          </a:p>
          <a:p>
            <a:pPr marL="0" marR="0" lvl="0" indent="0" algn="l" defTabSz="914400" rtl="0" eaLnBrk="0" fontAlgn="base" latinLnBrk="0" hangingPunct="0">
              <a:lnSpc>
                <a:spcPct val="100000"/>
              </a:lnSpc>
              <a:spcBef>
                <a:spcPct val="0"/>
              </a:spcBef>
              <a:spcAft>
                <a:spcPct val="0"/>
              </a:spcAft>
              <a:buClrTx/>
              <a:buSzTx/>
              <a:buFontTx/>
              <a:buNone/>
              <a:tabLst>
                <a:tab pos="542925" algn="l"/>
                <a:tab pos="2882900"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прибыль государственных предприятий.</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проценты по государственным облигациям.</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взносы на социальное обеспечение</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акцизы.</a:t>
            </a:r>
          </a:p>
          <a:p>
            <a:pPr marL="0" marR="0" lvl="0" indent="0" algn="l" defTabSz="914400" rtl="0" eaLnBrk="0" fontAlgn="base" latinLnBrk="0" hangingPunct="0">
              <a:lnSpc>
                <a:spcPct val="100000"/>
              </a:lnSpc>
              <a:spcBef>
                <a:spcPct val="0"/>
              </a:spcBef>
              <a:spcAft>
                <a:spcPct val="0"/>
              </a:spcAft>
              <a:buClrTx/>
              <a:buSzTx/>
              <a:buFontTx/>
              <a:buChar char="•"/>
              <a:tabLst>
                <a:tab pos="542925" algn="l"/>
                <a:tab pos="2882900"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А15. Верны ли следующие суждения о функциях Банка России?</a:t>
            </a:r>
          </a:p>
          <a:p>
            <a:pPr marL="0" marR="0" lvl="0" indent="0" algn="l" defTabSz="914400" rtl="0" eaLnBrk="0" fontAlgn="base" latinLnBrk="0" hangingPunct="0">
              <a:lnSpc>
                <a:spcPct val="100000"/>
              </a:lnSpc>
              <a:spcBef>
                <a:spcPct val="0"/>
              </a:spcBef>
              <a:spcAft>
                <a:spcPct val="0"/>
              </a:spcAft>
              <a:buClrTx/>
              <a:buSzTx/>
              <a:buFontTx/>
              <a:buNone/>
              <a:tabLst>
                <a:tab pos="542925" algn="l"/>
                <a:tab pos="2882900"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А. Основной целью деятельности Банка России (Центробанка) является получение прибыли.</a:t>
            </a:r>
          </a:p>
          <a:p>
            <a:pPr marL="0" marR="0" lvl="0" indent="0" algn="l" defTabSz="914400" rtl="0" eaLnBrk="0" fontAlgn="base" latinLnBrk="0" hangingPunct="0">
              <a:lnSpc>
                <a:spcPct val="100000"/>
              </a:lnSpc>
              <a:spcBef>
                <a:spcPct val="0"/>
              </a:spcBef>
              <a:spcAft>
                <a:spcPct val="0"/>
              </a:spcAft>
              <a:buClrTx/>
              <a:buSzTx/>
              <a:buFontTx/>
              <a:buNone/>
              <a:tabLst>
                <a:tab pos="542925" algn="l"/>
                <a:tab pos="2882900" algn="l"/>
              </a:tabLst>
            </a:pPr>
            <a:endParaRPr kumimoji="0" lang="ru-RU"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Б. Важнейшая задача Банка России состоит в защите и обеспечении устойчивости рубля.</a:t>
            </a:r>
          </a:p>
          <a:p>
            <a:pPr marL="0" marR="0" lvl="0" indent="0" algn="l" defTabSz="914400" rtl="0" eaLnBrk="0" fontAlgn="base" latinLnBrk="0" hangingPunct="0">
              <a:lnSpc>
                <a:spcPct val="100000"/>
              </a:lnSpc>
              <a:spcBef>
                <a:spcPct val="0"/>
              </a:spcBef>
              <a:spcAft>
                <a:spcPct val="0"/>
              </a:spcAft>
              <a:buClrTx/>
              <a:buSzTx/>
              <a:buFontTx/>
              <a:buNone/>
              <a:tabLst>
                <a:tab pos="542925" algn="l"/>
                <a:tab pos="2882900" algn="l"/>
              </a:tabLst>
            </a:pP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верно только А.	3) верны оба суждения.</a:t>
            </a:r>
            <a:endParaRPr kumimoji="0" lang="ru-RU" sz="1400" b="0" i="0" u="none" strike="noStrike" cap="none" normalizeH="0" baseline="0" dirty="0" smtClean="0">
              <a:ln>
                <a:noFill/>
              </a:ln>
              <a:solidFill>
                <a:schemeClr val="tx1"/>
              </a:solidFill>
              <a:effectLst/>
              <a:latin typeface="Arial" pitchFamily="34" charset="0"/>
            </a:endParaRPr>
          </a:p>
          <a:p>
            <a:pPr marL="1714500" lvl="3" indent="-342900" eaLnBrk="0" fontAlgn="base" hangingPunct="0">
              <a:spcBef>
                <a:spcPct val="0"/>
              </a:spcBef>
              <a:spcAft>
                <a:spcPct val="0"/>
              </a:spcAft>
              <a:buFont typeface="+mj-lt"/>
              <a:buAutoNum type="arabicPeriod"/>
              <a:tabLst>
                <a:tab pos="542925" algn="l"/>
                <a:tab pos="2882900" algn="l"/>
              </a:tabLst>
            </a:pPr>
            <a:r>
              <a:rPr kumimoji="0" lang="ru-RU" sz="1400" b="1" i="0" u="none" strike="noStrike" cap="none" normalizeH="0" baseline="0" dirty="0" smtClean="0">
                <a:ln>
                  <a:noFill/>
                </a:ln>
                <a:solidFill>
                  <a:schemeClr val="tx1"/>
                </a:solidFill>
                <a:effectLst/>
                <a:latin typeface="Century Schoolbook" pitchFamily="18" charset="0"/>
                <a:ea typeface="Times New Roman" pitchFamily="18" charset="0"/>
                <a:cs typeface="Century Schoolbook" pitchFamily="18" charset="0"/>
              </a:rPr>
              <a:t>верно только Б	4) оба суждения неверны.</a:t>
            </a:r>
            <a:endParaRPr kumimoji="0" lang="ru-RU"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0"/>
            <a:ext cx="8429684" cy="2893100"/>
          </a:xfrm>
          <a:prstGeom prst="rect">
            <a:avLst/>
          </a:prstGeom>
        </p:spPr>
        <p:txBody>
          <a:bodyPr wrap="square">
            <a:spAutoFit/>
          </a:bodyPr>
          <a:lstStyle/>
          <a:p>
            <a:r>
              <a:rPr lang="ru-RU" sz="1400" dirty="0" smtClean="0">
                <a:latin typeface="Times New Roman" pitchFamily="18" charset="0"/>
                <a:cs typeface="Times New Roman" pitchFamily="18" charset="0"/>
              </a:rPr>
              <a:t>Под </a:t>
            </a:r>
            <a:r>
              <a:rPr lang="ru-RU" sz="1400" dirty="0" smtClean="0">
                <a:solidFill>
                  <a:srgbClr val="FF0000"/>
                </a:solidFill>
                <a:latin typeface="Times New Roman" pitchFamily="18" charset="0"/>
                <a:cs typeface="Times New Roman" pitchFamily="18" charset="0"/>
              </a:rPr>
              <a:t>экономическими ресурсами </a:t>
            </a:r>
            <a:r>
              <a:rPr lang="ru-RU" sz="1400" dirty="0" smtClean="0">
                <a:latin typeface="Times New Roman" pitchFamily="18" charset="0"/>
                <a:cs typeface="Times New Roman" pitchFamily="18" charset="0"/>
              </a:rPr>
              <a:t>понимаются все виды ресурсов, используемых в процессе производства товаров и услуг. В сущности, это те блага, которые используются для производства других благ. Поэтому их нередко называют производственными ресурсами, производственными факторами, факторами производства, факторами экономического роста. В свою очередь, остальные блага называют потребительскими благами.</a:t>
            </a:r>
            <a:r>
              <a:rPr lang="ru-RU" sz="1400" b="1" dirty="0" smtClean="0"/>
              <a:t> иды экономических ресурсов</a:t>
            </a:r>
          </a:p>
          <a:p>
            <a:r>
              <a:rPr lang="ru-RU" sz="1400" dirty="0" smtClean="0">
                <a:latin typeface="Times New Roman" pitchFamily="18" charset="0"/>
                <a:cs typeface="Times New Roman" pitchFamily="18" charset="0"/>
              </a:rPr>
              <a:t>К экономическим ресурсам относятся:</a:t>
            </a:r>
          </a:p>
          <a:p>
            <a:pPr marL="342900" indent="-342900">
              <a:buFont typeface="+mj-lt"/>
              <a:buAutoNum type="arabicPeriod"/>
            </a:pPr>
            <a:r>
              <a:rPr lang="ru-RU" sz="1400" dirty="0" smtClean="0">
                <a:latin typeface="Times New Roman" pitchFamily="18" charset="0"/>
                <a:cs typeface="Times New Roman" pitchFamily="18" charset="0"/>
              </a:rPr>
              <a:t>природные ресурсы (земля, недра, водные, лесные и биологические, климатические и рекреационные ресурсы), сокращенно — земля;</a:t>
            </a:r>
          </a:p>
          <a:p>
            <a:pPr marL="342900" indent="-342900">
              <a:buFont typeface="+mj-lt"/>
              <a:buAutoNum type="arabicPeriod"/>
            </a:pPr>
            <a:r>
              <a:rPr lang="ru-RU" sz="1400" dirty="0" smtClean="0">
                <a:latin typeface="Times New Roman" pitchFamily="18" charset="0"/>
                <a:cs typeface="Times New Roman" pitchFamily="18" charset="0"/>
              </a:rPr>
              <a:t>трудовые ресурсы (люди с их способностью производить товары и услуги), сокращенно — труд;</a:t>
            </a:r>
          </a:p>
          <a:p>
            <a:pPr marL="342900" indent="-342900">
              <a:buFont typeface="+mj-lt"/>
              <a:buAutoNum type="arabicPeriod"/>
            </a:pPr>
            <a:r>
              <a:rPr lang="ru-RU" sz="1400" dirty="0" smtClean="0">
                <a:latin typeface="Times New Roman" pitchFamily="18" charset="0"/>
                <a:cs typeface="Times New Roman" pitchFamily="18" charset="0"/>
              </a:rPr>
              <a:t>капитал (в форме денег, т.е. денежный капитал, или средств производства, т.е. реальный капитал);</a:t>
            </a:r>
          </a:p>
          <a:p>
            <a:pPr marL="342900" indent="-342900">
              <a:buFont typeface="+mj-lt"/>
              <a:buAutoNum type="arabicPeriod"/>
            </a:pPr>
            <a:r>
              <a:rPr lang="ru-RU" sz="1400" dirty="0" smtClean="0">
                <a:latin typeface="Times New Roman" pitchFamily="18" charset="0"/>
                <a:cs typeface="Times New Roman" pitchFamily="18" charset="0"/>
              </a:rPr>
              <a:t>предпринимательские способности (способности людей к организации производства товаров и услуг), сокращенно — предпринимательство;</a:t>
            </a:r>
          </a:p>
          <a:p>
            <a:pPr marL="342900" indent="-342900">
              <a:buFont typeface="+mj-lt"/>
              <a:buAutoNum type="arabicPeriod"/>
            </a:pPr>
            <a:r>
              <a:rPr lang="ru-RU" sz="1400" dirty="0" smtClean="0">
                <a:latin typeface="Times New Roman" pitchFamily="18" charset="0"/>
                <a:cs typeface="Times New Roman" pitchFamily="18" charset="0"/>
              </a:rPr>
              <a:t>знания, необходимые для хозяйственной жизни</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491</TotalTime>
  <Words>3892</Words>
  <Application>Microsoft Office PowerPoint</Application>
  <PresentationFormat>Экран (4:3)</PresentationFormat>
  <Paragraphs>603</Paragraphs>
  <Slides>31</Slides>
  <Notes>30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Эркер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HATA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Леонид</dc:creator>
  <cp:lastModifiedBy>школа № 171</cp:lastModifiedBy>
  <cp:revision>209</cp:revision>
  <dcterms:created xsi:type="dcterms:W3CDTF">2009-09-13T11:47:19Z</dcterms:created>
  <dcterms:modified xsi:type="dcterms:W3CDTF">2012-03-04T19:44:00Z</dcterms:modified>
</cp:coreProperties>
</file>